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61"/>
  </p:notesMasterIdLst>
  <p:sldIdLst>
    <p:sldId id="256" r:id="rId4"/>
    <p:sldId id="257" r:id="rId5"/>
    <p:sldId id="259" r:id="rId6"/>
    <p:sldId id="260" r:id="rId7"/>
    <p:sldId id="263" r:id="rId8"/>
    <p:sldId id="264" r:id="rId9"/>
    <p:sldId id="261" r:id="rId10"/>
    <p:sldId id="262" r:id="rId11"/>
    <p:sldId id="265" r:id="rId12"/>
    <p:sldId id="266" r:id="rId13"/>
    <p:sldId id="323" r:id="rId14"/>
    <p:sldId id="324" r:id="rId15"/>
    <p:sldId id="325" r:id="rId16"/>
    <p:sldId id="267" r:id="rId17"/>
    <p:sldId id="296" r:id="rId18"/>
    <p:sldId id="268"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26" r:id="rId33"/>
    <p:sldId id="269" r:id="rId34"/>
    <p:sldId id="270"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271" r:id="rId49"/>
    <p:sldId id="281" r:id="rId50"/>
    <p:sldId id="289" r:id="rId51"/>
    <p:sldId id="290" r:id="rId52"/>
    <p:sldId id="291" r:id="rId53"/>
    <p:sldId id="292" r:id="rId54"/>
    <p:sldId id="293" r:id="rId55"/>
    <p:sldId id="294" r:id="rId56"/>
    <p:sldId id="282" r:id="rId57"/>
    <p:sldId id="284" r:id="rId58"/>
    <p:sldId id="285" r:id="rId59"/>
    <p:sldId id="288" r:id="rId60"/>
  </p:sldIdLst>
  <p:sldSz cx="10969625" cy="6170613"/>
  <p:notesSz cx="6858000" cy="9144000"/>
  <p:custDataLst>
    <p:tags r:id="rId6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5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12.06.2020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RBEI/BSL | 2020-06-02</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Private Limited 2020. All rights reserved, also regarding any disposal, exploitation, reproduction, editing, distribution, as well as in the event of applications for industrial property rights.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nchor="ctr">
            <a:normAutofit/>
          </a:bodyPr>
          <a:lstStyle/>
          <a:p>
            <a:pPr algn="ctr"/>
            <a:r>
              <a:rPr lang="de-DE" sz="6000" dirty="0" smtClean="0"/>
              <a:t>CAPM DAY 1 - </a:t>
            </a:r>
            <a:r>
              <a:rPr lang="de-DE" sz="6000" dirty="0" smtClean="0"/>
              <a:t/>
            </a:r>
            <a:br>
              <a:rPr lang="de-DE" sz="6000" dirty="0" smtClean="0"/>
            </a:br>
            <a:r>
              <a:rPr lang="de-DE" sz="6000" dirty="0" smtClean="0"/>
              <a:t>INTRODUCTION TO SAP CLOUD PLATFORM</a:t>
            </a:r>
            <a:br>
              <a:rPr lang="de-DE" sz="6000" dirty="0" smtClean="0"/>
            </a:br>
            <a:endParaRPr lang="de-DE" sz="6000" dirty="0"/>
          </a:p>
        </p:txBody>
      </p:sp>
    </p:spTree>
    <p:extLst>
      <p:ext uri="{BB962C8B-B14F-4D97-AF65-F5344CB8AC3E}">
        <p14:creationId xmlns:p14="http://schemas.microsoft.com/office/powerpoint/2010/main" val="2219787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854357"/>
            <a:ext cx="10450800" cy="388800"/>
          </a:xfrm>
        </p:spPr>
        <p:txBody>
          <a:bodyPr/>
          <a:lstStyle/>
          <a:p>
            <a:r>
              <a:rPr lang="en-US" dirty="0" smtClean="0"/>
              <a:t>Regions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5" name="Content Placeholder 4"/>
          <p:cNvSpPr>
            <a:spLocks noGrp="1"/>
          </p:cNvSpPr>
          <p:nvPr>
            <p:ph sz="quarter" idx="1"/>
          </p:nvPr>
        </p:nvSpPr>
        <p:spPr>
          <a:xfrm>
            <a:off x="259200" y="1417279"/>
            <a:ext cx="10450800" cy="4168800"/>
          </a:xfrm>
        </p:spPr>
        <p:txBody>
          <a:bodyPr/>
          <a:lstStyle/>
          <a:p>
            <a:pPr>
              <a:lnSpc>
                <a:spcPct val="150000"/>
              </a:lnSpc>
            </a:pPr>
            <a:r>
              <a:rPr lang="en-US" dirty="0" smtClean="0"/>
              <a:t>Represents </a:t>
            </a:r>
            <a:r>
              <a:rPr lang="en-US" dirty="0"/>
              <a:t>a geographical location where applications, data and services are hosted</a:t>
            </a:r>
            <a:r>
              <a:rPr lang="en-US" dirty="0" smtClean="0"/>
              <a:t>. </a:t>
            </a:r>
          </a:p>
          <a:p>
            <a:pPr>
              <a:lnSpc>
                <a:spcPct val="150000"/>
              </a:lnSpc>
            </a:pPr>
            <a:r>
              <a:rPr lang="en-US" dirty="0" smtClean="0"/>
              <a:t>A region is associated with one data center.</a:t>
            </a:r>
            <a:endParaRPr lang="en-US" dirty="0"/>
          </a:p>
          <a:p>
            <a:pPr>
              <a:lnSpc>
                <a:spcPct val="150000"/>
              </a:lnSpc>
            </a:pPr>
            <a:r>
              <a:rPr lang="en-US" dirty="0" smtClean="0"/>
              <a:t>Provided </a:t>
            </a:r>
            <a:r>
              <a:rPr lang="en-US" dirty="0"/>
              <a:t>by SAP  or by Infrastructure-as-a-Service(IaaS) partners like </a:t>
            </a:r>
            <a:r>
              <a:rPr lang="en-US" dirty="0" smtClean="0"/>
              <a:t>Amazon Web Services (AWS), </a:t>
            </a:r>
            <a:r>
              <a:rPr lang="en-US" dirty="0"/>
              <a:t>Microsoft Azure, Alibaba Cloud and </a:t>
            </a:r>
            <a:r>
              <a:rPr lang="en-US" dirty="0" smtClean="0"/>
              <a:t>Google Cloud Platform (GCP).</a:t>
            </a:r>
          </a:p>
          <a:p>
            <a:pPr>
              <a:lnSpc>
                <a:spcPct val="150000"/>
              </a:lnSpc>
            </a:pPr>
            <a:r>
              <a:rPr lang="en-US" dirty="0" smtClean="0"/>
              <a:t>Region is chosen at the subaccount level.</a:t>
            </a:r>
          </a:p>
          <a:p>
            <a:pPr>
              <a:lnSpc>
                <a:spcPct val="150000"/>
              </a:lnSpc>
            </a:pPr>
            <a:r>
              <a:rPr lang="en-US" dirty="0" smtClean="0"/>
              <a:t>For each subaccount we choose exactly one region and one environment.</a:t>
            </a:r>
          </a:p>
          <a:p>
            <a:pPr>
              <a:lnSpc>
                <a:spcPct val="150000"/>
              </a:lnSpc>
            </a:pPr>
            <a:r>
              <a:rPr lang="en-US" dirty="0" smtClean="0"/>
              <a:t>For each region there is a different API Endpoint.</a:t>
            </a:r>
          </a:p>
          <a:p>
            <a:pPr lvl="1">
              <a:lnSpc>
                <a:spcPct val="150000"/>
              </a:lnSpc>
            </a:pPr>
            <a:r>
              <a:rPr lang="en-US" dirty="0" smtClean="0"/>
              <a:t>api.cf.us20.hana.ondemand.com – US West</a:t>
            </a:r>
          </a:p>
          <a:p>
            <a:pPr lvl="1">
              <a:lnSpc>
                <a:spcPct val="150000"/>
              </a:lnSpc>
            </a:pPr>
            <a:r>
              <a:rPr lang="en-US" dirty="0" smtClean="0"/>
              <a:t>api.cf.eu10.hana.ondemand.com – Europe (Frankfurt)</a:t>
            </a:r>
            <a:endParaRPr lang="en-US" dirty="0"/>
          </a:p>
        </p:txBody>
      </p:sp>
      <p:sp>
        <p:nvSpPr>
          <p:cNvPr id="7" name="Text Placeholder 2"/>
          <p:cNvSpPr txBox="1">
            <a:spLocks/>
          </p:cNvSpPr>
          <p:nvPr/>
        </p:nvSpPr>
        <p:spPr>
          <a:xfrm>
            <a:off x="266700" y="19072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16605319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dirty="0" smtClean="0"/>
              <a:t/>
            </a:r>
            <a:br>
              <a:rPr lang="en-US" dirty="0" smtClean="0"/>
            </a:br>
            <a:endParaRPr lang="en-US" dirty="0"/>
          </a:p>
        </p:txBody>
      </p:sp>
      <p:sp>
        <p:nvSpPr>
          <p:cNvPr id="2" name="Title 1"/>
          <p:cNvSpPr>
            <a:spLocks noGrp="1"/>
          </p:cNvSpPr>
          <p:nvPr>
            <p:ph type="title"/>
          </p:nvPr>
        </p:nvSpPr>
        <p:spPr>
          <a:xfrm>
            <a:off x="266700" y="866631"/>
            <a:ext cx="10450800" cy="388800"/>
          </a:xfrm>
        </p:spPr>
        <p:txBody>
          <a:bodyPr/>
          <a:lstStyle/>
          <a:p>
            <a:r>
              <a:rPr lang="en-US" dirty="0" smtClean="0"/>
              <a:t>Spaces</a:t>
            </a:r>
            <a:endParaRPr lang="en-US" dirty="0"/>
          </a:p>
        </p:txBody>
      </p:sp>
      <p:sp>
        <p:nvSpPr>
          <p:cNvPr id="5" name="Content Placeholder 4"/>
          <p:cNvSpPr>
            <a:spLocks noGrp="1"/>
          </p:cNvSpPr>
          <p:nvPr>
            <p:ph sz="half" idx="1"/>
          </p:nvPr>
        </p:nvSpPr>
        <p:spPr>
          <a:xfrm>
            <a:off x="259199" y="1157681"/>
            <a:ext cx="5168477" cy="4307119"/>
          </a:xfrm>
        </p:spPr>
        <p:txBody>
          <a:bodyPr anchor="ctr"/>
          <a:lstStyle/>
          <a:p>
            <a:pPr>
              <a:lnSpc>
                <a:spcPct val="200000"/>
              </a:lnSpc>
            </a:pPr>
            <a:r>
              <a:rPr lang="en-US" sz="1300" dirty="0" smtClean="0"/>
              <a:t>Cloud Foundry has a standard working environment for individual applications called spaces.</a:t>
            </a:r>
          </a:p>
          <a:p>
            <a:pPr>
              <a:lnSpc>
                <a:spcPct val="200000"/>
              </a:lnSpc>
            </a:pPr>
            <a:r>
              <a:rPr lang="en-US" sz="1300" dirty="0"/>
              <a:t>Spaces are individual working areas, which </a:t>
            </a:r>
            <a:r>
              <a:rPr lang="en-US" sz="1300" dirty="0" smtClean="0"/>
              <a:t>can contain more than one application.</a:t>
            </a:r>
          </a:p>
          <a:p>
            <a:pPr>
              <a:lnSpc>
                <a:spcPct val="200000"/>
              </a:lnSpc>
            </a:pPr>
            <a:r>
              <a:rPr lang="en-US" sz="1300" dirty="0"/>
              <a:t>Each space has an allocation of resources from the global account (the global account belongs to your team or organization</a:t>
            </a:r>
            <a:r>
              <a:rPr lang="en-US" sz="1300" dirty="0" smtClean="0"/>
              <a:t>).</a:t>
            </a:r>
          </a:p>
          <a:p>
            <a:pPr>
              <a:lnSpc>
                <a:spcPct val="200000"/>
              </a:lnSpc>
            </a:pPr>
            <a:r>
              <a:rPr lang="en-US" sz="1300" dirty="0"/>
              <a:t>The allocation is called a </a:t>
            </a:r>
            <a:r>
              <a:rPr lang="en-US" sz="1300" b="1" dirty="0"/>
              <a:t>quota</a:t>
            </a:r>
            <a:r>
              <a:rPr lang="en-US" sz="1300" dirty="0"/>
              <a:t> by SAP, and limits the amount of memory, the number of URL’s (called routes), and other resources</a:t>
            </a:r>
            <a:r>
              <a:rPr lang="en-US" sz="1300" dirty="0" smtClean="0"/>
              <a:t>.</a:t>
            </a:r>
          </a:p>
          <a:p>
            <a:pPr>
              <a:lnSpc>
                <a:spcPct val="200000"/>
              </a:lnSpc>
            </a:pPr>
            <a:r>
              <a:rPr lang="en-US" sz="1300" dirty="0"/>
              <a:t>Each space is assigned to 1 or more users (called </a:t>
            </a:r>
            <a:r>
              <a:rPr lang="en-US" sz="1300" b="1" dirty="0"/>
              <a:t>members</a:t>
            </a:r>
            <a:r>
              <a:rPr lang="en-US" sz="1300" dirty="0"/>
              <a:t>).</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9" name="Picture 8"/>
          <p:cNvPicPr>
            <a:picLocks noChangeAspect="1"/>
          </p:cNvPicPr>
          <p:nvPr/>
        </p:nvPicPr>
        <p:blipFill>
          <a:blip r:embed="rId2"/>
          <a:stretch>
            <a:fillRect/>
          </a:stretch>
        </p:blipFill>
        <p:spPr>
          <a:xfrm>
            <a:off x="5795896" y="1802246"/>
            <a:ext cx="4998337" cy="2593586"/>
          </a:xfrm>
          <a:prstGeom prst="rect">
            <a:avLst/>
          </a:prstGeom>
        </p:spPr>
      </p:pic>
      <p:sp>
        <p:nvSpPr>
          <p:cNvPr id="7" name="Text Placeholder 2"/>
          <p:cNvSpPr txBox="1">
            <a:spLocks/>
          </p:cNvSpPr>
          <p:nvPr/>
        </p:nvSpPr>
        <p:spPr>
          <a:xfrm>
            <a:off x="266700" y="19072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4129734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700" y="1091668"/>
            <a:ext cx="10450800" cy="388800"/>
          </a:xfrm>
        </p:spPr>
        <p:txBody>
          <a:bodyPr/>
          <a:lstStyle/>
          <a:p>
            <a:r>
              <a:rPr lang="en-US" dirty="0" smtClean="0"/>
              <a:t>Entitlements</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7" name="Content Placeholder 6"/>
          <p:cNvSpPr>
            <a:spLocks noGrp="1"/>
          </p:cNvSpPr>
          <p:nvPr>
            <p:ph sz="quarter" idx="1"/>
          </p:nvPr>
        </p:nvSpPr>
        <p:spPr>
          <a:xfrm>
            <a:off x="266700" y="1372954"/>
            <a:ext cx="10450800" cy="4168800"/>
          </a:xfrm>
        </p:spPr>
        <p:txBody>
          <a:bodyPr anchor="ctr"/>
          <a:lstStyle/>
          <a:p>
            <a:pPr>
              <a:lnSpc>
                <a:spcPct val="200000"/>
              </a:lnSpc>
            </a:pPr>
            <a:r>
              <a:rPr lang="en-US" dirty="0" smtClean="0"/>
              <a:t>On SAP Cloud Platform, all external dependencies such as databases</a:t>
            </a:r>
            <a:r>
              <a:rPr lang="en-US" dirty="0"/>
              <a:t>, messaging systems, files systems, and so on, are services</a:t>
            </a:r>
            <a:r>
              <a:rPr lang="en-US" dirty="0" smtClean="0"/>
              <a:t>.</a:t>
            </a:r>
          </a:p>
          <a:p>
            <a:pPr>
              <a:lnSpc>
                <a:spcPct val="200000"/>
              </a:lnSpc>
            </a:pPr>
            <a:r>
              <a:rPr lang="en-US" dirty="0"/>
              <a:t>Each service has one or more service plans available. A service plan is the representation of the costs and benefits for a given variant of a particular service. </a:t>
            </a:r>
            <a:endParaRPr lang="en-US" dirty="0" smtClean="0"/>
          </a:p>
          <a:p>
            <a:pPr>
              <a:lnSpc>
                <a:spcPct val="200000"/>
              </a:lnSpc>
            </a:pPr>
            <a:r>
              <a:rPr lang="en-US" dirty="0"/>
              <a:t>An entitlement is your right to provision and consume a resource. </a:t>
            </a:r>
            <a:endParaRPr lang="en-US" dirty="0" smtClean="0"/>
          </a:p>
          <a:p>
            <a:pPr>
              <a:lnSpc>
                <a:spcPct val="200000"/>
              </a:lnSpc>
            </a:pPr>
            <a:r>
              <a:rPr lang="en-US" dirty="0"/>
              <a:t>In other words, entitlements are what service plans you're entitled to use.</a:t>
            </a:r>
          </a:p>
        </p:txBody>
      </p:sp>
      <p:sp>
        <p:nvSpPr>
          <p:cNvPr id="5" name="Text Placeholder 2"/>
          <p:cNvSpPr txBox="1">
            <a:spLocks/>
          </p:cNvSpPr>
          <p:nvPr/>
        </p:nvSpPr>
        <p:spPr>
          <a:xfrm>
            <a:off x="266700" y="19072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769444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110848"/>
            <a:ext cx="10450800" cy="388800"/>
          </a:xfrm>
        </p:spPr>
        <p:txBody>
          <a:bodyPr/>
          <a:lstStyle/>
          <a:p>
            <a:r>
              <a:rPr lang="en-US" dirty="0" smtClean="0"/>
              <a:t>Quotas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5" name="Content Placeholder 4"/>
          <p:cNvSpPr>
            <a:spLocks noGrp="1"/>
          </p:cNvSpPr>
          <p:nvPr>
            <p:ph sz="quarter" idx="1"/>
          </p:nvPr>
        </p:nvSpPr>
        <p:spPr>
          <a:xfrm>
            <a:off x="266700" y="1459840"/>
            <a:ext cx="10450800" cy="4168800"/>
          </a:xfrm>
        </p:spPr>
        <p:txBody>
          <a:bodyPr anchor="ctr"/>
          <a:lstStyle/>
          <a:p>
            <a:pPr>
              <a:lnSpc>
                <a:spcPct val="200000"/>
              </a:lnSpc>
            </a:pPr>
            <a:r>
              <a:rPr lang="en-US" dirty="0" smtClean="0"/>
              <a:t>Represents a numeric quantity that defines the maximum allowed consumptions of a resource.</a:t>
            </a:r>
          </a:p>
          <a:p>
            <a:pPr>
              <a:lnSpc>
                <a:spcPct val="200000"/>
              </a:lnSpc>
            </a:pPr>
            <a:r>
              <a:rPr lang="en-US" dirty="0" smtClean="0"/>
              <a:t>Some use numeric quota</a:t>
            </a:r>
          </a:p>
          <a:p>
            <a:pPr>
              <a:lnSpc>
                <a:spcPct val="200000"/>
              </a:lnSpc>
            </a:pPr>
            <a:r>
              <a:rPr lang="en-US" dirty="0" smtClean="0"/>
              <a:t>Depending on the service, they may represent different things.</a:t>
            </a:r>
          </a:p>
          <a:p>
            <a:pPr>
              <a:lnSpc>
                <a:spcPct val="200000"/>
              </a:lnSpc>
            </a:pPr>
            <a:r>
              <a:rPr lang="en-US" dirty="0" smtClean="0"/>
              <a:t>Some show as ‘limited’. </a:t>
            </a:r>
          </a:p>
          <a:p>
            <a:pPr>
              <a:lnSpc>
                <a:spcPct val="200000"/>
              </a:lnSpc>
            </a:pPr>
            <a:r>
              <a:rPr lang="en-US" dirty="0" smtClean="0"/>
              <a:t>Entitle that service to multiple subaccounts without having to worry about how much of it to distribute to each subaccount.</a:t>
            </a:r>
          </a:p>
        </p:txBody>
      </p:sp>
      <p:sp>
        <p:nvSpPr>
          <p:cNvPr id="6" name="Text Placeholder 2"/>
          <p:cNvSpPr txBox="1">
            <a:spLocks/>
          </p:cNvSpPr>
          <p:nvPr/>
        </p:nvSpPr>
        <p:spPr>
          <a:xfrm>
            <a:off x="266700" y="216144"/>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3841340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19680"/>
            <a:ext cx="10450800" cy="388800"/>
          </a:xfrm>
        </p:spPr>
        <p:txBody>
          <a:bodyPr/>
          <a:lstStyle/>
          <a:p>
            <a:r>
              <a:rPr lang="en-US" dirty="0" smtClean="0"/>
              <a:t>Trial Accounts</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5" name="Content Placeholder 4"/>
          <p:cNvSpPr>
            <a:spLocks noGrp="1"/>
          </p:cNvSpPr>
          <p:nvPr>
            <p:ph sz="quarter" idx="1"/>
          </p:nvPr>
        </p:nvSpPr>
        <p:spPr/>
        <p:txBody>
          <a:bodyPr anchor="ctr"/>
          <a:lstStyle/>
          <a:p>
            <a:pPr>
              <a:lnSpc>
                <a:spcPct val="250000"/>
              </a:lnSpc>
            </a:pPr>
            <a:r>
              <a:rPr lang="en-US" dirty="0" smtClean="0"/>
              <a:t>Free of charge with limited services and functionality.</a:t>
            </a:r>
          </a:p>
          <a:p>
            <a:pPr>
              <a:lnSpc>
                <a:spcPct val="250000"/>
              </a:lnSpc>
            </a:pPr>
            <a:r>
              <a:rPr lang="en-US" dirty="0" smtClean="0"/>
              <a:t>One trial account per user.</a:t>
            </a:r>
          </a:p>
          <a:p>
            <a:pPr>
              <a:lnSpc>
                <a:spcPct val="250000"/>
              </a:lnSpc>
            </a:pPr>
            <a:r>
              <a:rPr lang="en-US" dirty="0" smtClean="0"/>
              <a:t>Expires after 30 days, but can be extended to a limit of 90 days.</a:t>
            </a:r>
          </a:p>
          <a:p>
            <a:pPr>
              <a:lnSpc>
                <a:spcPct val="250000"/>
              </a:lnSpc>
            </a:pPr>
            <a:r>
              <a:rPr lang="en-US" dirty="0" smtClean="0"/>
              <a:t>No service – level agreement with regard to availability of the platform.</a:t>
            </a:r>
          </a:p>
          <a:p>
            <a:pPr>
              <a:lnSpc>
                <a:spcPct val="250000"/>
              </a:lnSpc>
            </a:pPr>
            <a:r>
              <a:rPr lang="en-US" dirty="0" smtClean="0"/>
              <a:t>Applications stop automatically after a certain period of time.</a:t>
            </a:r>
            <a:endParaRPr lang="en-US" dirty="0"/>
          </a:p>
        </p:txBody>
      </p:sp>
      <p:sp>
        <p:nvSpPr>
          <p:cNvPr id="6" name="Text Placeholder 2"/>
          <p:cNvSpPr txBox="1">
            <a:spLocks/>
          </p:cNvSpPr>
          <p:nvPr/>
        </p:nvSpPr>
        <p:spPr>
          <a:xfrm>
            <a:off x="266700" y="216144"/>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22484994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976" y="1567706"/>
            <a:ext cx="5075338" cy="3926710"/>
          </a:xfrm>
          <a:prstGeom prst="rect">
            <a:avLst/>
          </a:prstGeom>
        </p:spPr>
      </p:pic>
      <p:sp>
        <p:nvSpPr>
          <p:cNvPr id="7" name="TextBox 6"/>
          <p:cNvSpPr txBox="1"/>
          <p:nvPr/>
        </p:nvSpPr>
        <p:spPr>
          <a:xfrm>
            <a:off x="266700" y="889590"/>
            <a:ext cx="8759854" cy="511728"/>
          </a:xfrm>
          <a:prstGeom prst="rect">
            <a:avLst/>
          </a:prstGeom>
          <a:noFill/>
        </p:spPr>
        <p:txBody>
          <a:bodyPr wrap="square" lIns="0" tIns="0" rIns="0" bIns="0" rtlCol="0" anchor="ctr">
            <a:noAutofit/>
          </a:bodyPr>
          <a:lstStyle/>
          <a:p>
            <a:pPr marR="0" defTabSz="914400" eaLnBrk="1" fontAlgn="auto" latinLnBrk="0" hangingPunct="1">
              <a:lnSpc>
                <a:spcPts val="2300"/>
              </a:lnSpc>
              <a:spcBef>
                <a:spcPts val="500"/>
              </a:spcBef>
              <a:spcAft>
                <a:spcPts val="0"/>
              </a:spcAft>
              <a:buClrTx/>
              <a:buSzTx/>
              <a:buFontTx/>
              <a:buNone/>
              <a:tabLst/>
            </a:pPr>
            <a:r>
              <a:rPr kumimoji="0" lang="en-US" sz="2800" b="0" i="0" u="none" strike="noStrike" kern="0" cap="none" spc="0" normalizeH="0" baseline="0" noProof="0" dirty="0" smtClean="0">
                <a:ln>
                  <a:noFill/>
                </a:ln>
                <a:solidFill>
                  <a:schemeClr val="accent1"/>
                </a:solidFill>
                <a:effectLst/>
                <a:uLnTx/>
                <a:uFillTx/>
              </a:rPr>
              <a:t>Trial Account Structure</a:t>
            </a:r>
          </a:p>
        </p:txBody>
      </p:sp>
      <p:sp>
        <p:nvSpPr>
          <p:cNvPr id="5" name="Text Placeholder 2"/>
          <p:cNvSpPr txBox="1">
            <a:spLocks/>
          </p:cNvSpPr>
          <p:nvPr/>
        </p:nvSpPr>
        <p:spPr>
          <a:xfrm>
            <a:off x="266700" y="216144"/>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32885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48000"/>
            <a:ext cx="10450800" cy="568404"/>
          </a:xfrm>
        </p:spPr>
        <p:txBody>
          <a:bodyPr/>
          <a:lstStyle/>
          <a:p>
            <a:r>
              <a:rPr lang="en-US" sz="3600" dirty="0" smtClean="0">
                <a:solidFill>
                  <a:schemeClr val="tx1"/>
                </a:solidFill>
              </a:rPr>
              <a:t>SAP Cloud Platform </a:t>
            </a:r>
            <a:r>
              <a:rPr lang="en-US" sz="3600" dirty="0" smtClean="0">
                <a:solidFill>
                  <a:schemeClr val="tx1"/>
                </a:solidFill>
              </a:rPr>
              <a:t>Cockpit</a:t>
            </a:r>
            <a:endParaRPr lang="en-US" sz="3600" dirty="0">
              <a:solidFill>
                <a:schemeClr val="tx1"/>
              </a:solidFill>
            </a:endParaRPr>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Cloud Platform cockpit is the consolidated destination for operational needs.</a:t>
            </a:r>
          </a:p>
          <a:p>
            <a:pPr>
              <a:lnSpc>
                <a:spcPct val="200000"/>
              </a:lnSpc>
            </a:pPr>
            <a:r>
              <a:rPr lang="en-US" dirty="0" smtClean="0"/>
              <a:t>Entry point to SAP Cloud Platform on the web.</a:t>
            </a:r>
          </a:p>
          <a:p>
            <a:pPr>
              <a:lnSpc>
                <a:spcPct val="200000"/>
              </a:lnSpc>
            </a:pPr>
            <a:r>
              <a:rPr lang="en-US" dirty="0" smtClean="0"/>
              <a:t>Monitoring of resources, databases and applications.</a:t>
            </a:r>
          </a:p>
          <a:p>
            <a:pPr>
              <a:lnSpc>
                <a:spcPct val="200000"/>
              </a:lnSpc>
            </a:pPr>
            <a:r>
              <a:rPr lang="en-US" dirty="0" smtClean="0"/>
              <a:t>Entire administration can be done from SAP Cloud Platform cockpit.</a:t>
            </a:r>
            <a:endParaRPr lang="en-US" dirty="0"/>
          </a:p>
        </p:txBody>
      </p:sp>
    </p:spTree>
    <p:extLst>
      <p:ext uri="{BB962C8B-B14F-4D97-AF65-F5344CB8AC3E}">
        <p14:creationId xmlns:p14="http://schemas.microsoft.com/office/powerpoint/2010/main" val="4023523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05533"/>
            <a:ext cx="10450800" cy="388800"/>
          </a:xfrm>
        </p:spPr>
        <p:txBody>
          <a:bodyPr/>
          <a:lstStyle/>
          <a:p>
            <a:r>
              <a:rPr lang="en-US" dirty="0" smtClean="0"/>
              <a:t>Navigation in the cockpit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5" name="Content Placeholder 4"/>
          <p:cNvSpPr>
            <a:spLocks noGrp="1"/>
          </p:cNvSpPr>
          <p:nvPr>
            <p:ph sz="quarter" idx="1"/>
          </p:nvPr>
        </p:nvSpPr>
        <p:spPr>
          <a:xfrm>
            <a:off x="266700" y="1610143"/>
            <a:ext cx="10374002" cy="4018497"/>
          </a:xfrm>
        </p:spPr>
        <p:txBody>
          <a:bodyPr anchor="ctr"/>
          <a:lstStyle/>
          <a:p>
            <a:pPr>
              <a:lnSpc>
                <a:spcPct val="200000"/>
              </a:lnSpc>
            </a:pPr>
            <a:endParaRPr lang="en-US" dirty="0" smtClean="0"/>
          </a:p>
          <a:p>
            <a:pPr>
              <a:lnSpc>
                <a:spcPct val="200000"/>
              </a:lnSpc>
            </a:pPr>
            <a:r>
              <a:rPr lang="en-US" dirty="0" smtClean="0"/>
              <a:t>There are 2 ways of navigating inside the cockpit</a:t>
            </a:r>
          </a:p>
          <a:p>
            <a:pPr lvl="1">
              <a:lnSpc>
                <a:spcPct val="200000"/>
              </a:lnSpc>
            </a:pPr>
            <a:r>
              <a:rPr lang="en-US" dirty="0" smtClean="0"/>
              <a:t>Using the left-hand side navigation</a:t>
            </a:r>
          </a:p>
          <a:p>
            <a:pPr lvl="1">
              <a:lnSpc>
                <a:spcPct val="200000"/>
              </a:lnSpc>
            </a:pPr>
            <a:r>
              <a:rPr lang="en-US" dirty="0" smtClean="0"/>
              <a:t>Using the path at the top of the page.</a:t>
            </a:r>
          </a:p>
          <a:p>
            <a:pPr>
              <a:lnSpc>
                <a:spcPct val="200000"/>
              </a:lnSpc>
            </a:pPr>
            <a:r>
              <a:rPr lang="en-US" dirty="0" smtClean="0"/>
              <a:t>There are certain actions you can perform at each hierarchical level (global account, sub accounts, spaces etc.) called scope.</a:t>
            </a:r>
          </a:p>
          <a:p>
            <a:pPr lvl="1">
              <a:lnSpc>
                <a:spcPct val="200000"/>
              </a:lnSpc>
            </a:pPr>
            <a:r>
              <a:rPr lang="en-US" dirty="0" smtClean="0"/>
              <a:t>Inside the global account we can add members, create more subaccounts, add entitlements and quotas to subaccounts. These actions come under the </a:t>
            </a:r>
            <a:r>
              <a:rPr lang="en-US" b="1" dirty="0" smtClean="0"/>
              <a:t>global account</a:t>
            </a:r>
            <a:r>
              <a:rPr lang="en-US" dirty="0" smtClean="0"/>
              <a:t> </a:t>
            </a:r>
            <a:r>
              <a:rPr lang="en-US" dirty="0" smtClean="0"/>
              <a:t>scope.</a:t>
            </a:r>
            <a:endParaRPr lang="en-US" dirty="0" smtClean="0"/>
          </a:p>
          <a:p>
            <a:pPr>
              <a:lnSpc>
                <a:spcPct val="200000"/>
              </a:lnSpc>
            </a:pPr>
            <a:endParaRPr lang="en-US" dirty="0"/>
          </a:p>
          <a:p>
            <a:pPr marL="233983" lvl="1" indent="0">
              <a:buNone/>
            </a:pPr>
            <a:endParaRPr lang="en-US" dirty="0" smtClean="0"/>
          </a:p>
        </p:txBody>
      </p:sp>
      <p:sp>
        <p:nvSpPr>
          <p:cNvPr id="6"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Tree>
    <p:extLst>
      <p:ext uri="{BB962C8B-B14F-4D97-AF65-F5344CB8AC3E}">
        <p14:creationId xmlns:p14="http://schemas.microsoft.com/office/powerpoint/2010/main" val="416893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48491"/>
            <a:ext cx="10450800" cy="388800"/>
          </a:xfrm>
        </p:spPr>
        <p:txBody>
          <a:bodyPr/>
          <a:lstStyle/>
          <a:p>
            <a:r>
              <a:rPr lang="en-US" dirty="0" smtClean="0"/>
              <a:t>Left hand–side navigation</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5" name="Content Placeholder 4"/>
          <p:cNvSpPr>
            <a:spLocks noGrp="1"/>
          </p:cNvSpPr>
          <p:nvPr>
            <p:ph sz="quarter" idx="1"/>
          </p:nvPr>
        </p:nvSpPr>
        <p:spPr>
          <a:xfrm>
            <a:off x="266700" y="1694576"/>
            <a:ext cx="9432237" cy="3798309"/>
          </a:xfrm>
        </p:spPr>
        <p:txBody>
          <a:bodyPr/>
          <a:lstStyle/>
          <a:p>
            <a:pPr marL="0" indent="0">
              <a:buNone/>
            </a:pPr>
            <a:r>
              <a:rPr lang="en-US" dirty="0" smtClean="0"/>
              <a:t>Cloud </a:t>
            </a:r>
            <a:r>
              <a:rPr lang="en-US" dirty="0"/>
              <a:t>Foundry Subaccount scope:</a:t>
            </a: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798" y="2296761"/>
            <a:ext cx="6131026" cy="3196124"/>
          </a:xfrm>
          <a:prstGeom prst="rect">
            <a:avLst/>
          </a:prstGeom>
        </p:spPr>
      </p:pic>
      <p:sp>
        <p:nvSpPr>
          <p:cNvPr id="7"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Tree>
    <p:extLst>
      <p:ext uri="{BB962C8B-B14F-4D97-AF65-F5344CB8AC3E}">
        <p14:creationId xmlns:p14="http://schemas.microsoft.com/office/powerpoint/2010/main" val="1038538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70105"/>
            <a:ext cx="10450800" cy="388800"/>
          </a:xfrm>
        </p:spPr>
        <p:txBody>
          <a:bodyPr/>
          <a:lstStyle/>
          <a:p>
            <a:r>
              <a:rPr lang="en-US" sz="1800" dirty="0" smtClean="0">
                <a:solidFill>
                  <a:schemeClr val="tx1"/>
                </a:solidFill>
              </a:rPr>
              <a:t>Cloud Foundry Space Scope: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9" name="Picture 8"/>
          <p:cNvPicPr>
            <a:picLocks noChangeAspect="1"/>
          </p:cNvPicPr>
          <p:nvPr/>
        </p:nvPicPr>
        <p:blipFill>
          <a:blip r:embed="rId2"/>
          <a:stretch>
            <a:fillRect/>
          </a:stretch>
        </p:blipFill>
        <p:spPr>
          <a:xfrm>
            <a:off x="1082180" y="1737803"/>
            <a:ext cx="8184520" cy="3687296"/>
          </a:xfrm>
          <a:prstGeom prst="rect">
            <a:avLst/>
          </a:prstGeom>
        </p:spPr>
      </p:pic>
      <p:sp>
        <p:nvSpPr>
          <p:cNvPr id="5"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Tree>
    <p:extLst>
      <p:ext uri="{BB962C8B-B14F-4D97-AF65-F5344CB8AC3E}">
        <p14:creationId xmlns:p14="http://schemas.microsoft.com/office/powerpoint/2010/main" val="3310752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47999"/>
            <a:ext cx="10450800" cy="711017"/>
          </a:xfrm>
        </p:spPr>
        <p:txBody>
          <a:bodyPr>
            <a:normAutofit/>
          </a:bodyPr>
          <a:lstStyle/>
          <a:p>
            <a:r>
              <a:rPr lang="en-US" dirty="0"/>
              <a:t>What is </a:t>
            </a:r>
            <a:r>
              <a:rPr lang="en-US" dirty="0" smtClean="0"/>
              <a:t>SAP Cloud Platform</a:t>
            </a:r>
            <a:r>
              <a:rPr lang="en-US" dirty="0"/>
              <a:t>?</a:t>
            </a:r>
          </a:p>
        </p:txBody>
      </p:sp>
      <p:sp>
        <p:nvSpPr>
          <p:cNvPr id="4" name="Text Placeholder 3"/>
          <p:cNvSpPr>
            <a:spLocks noGrp="1"/>
          </p:cNvSpPr>
          <p:nvPr>
            <p:ph type="body" sz="quarter" idx="15"/>
          </p:nvPr>
        </p:nvSpPr>
        <p:spPr/>
        <p:txBody>
          <a:bodyPr/>
          <a:lstStyle/>
          <a:p>
            <a:r>
              <a:rPr lang="en-US" dirty="0"/>
              <a:t/>
            </a:r>
            <a:br>
              <a:rPr lang="en-US" dirty="0"/>
            </a:br>
            <a:endParaRPr lang="en-US" dirty="0"/>
          </a:p>
        </p:txBody>
      </p:sp>
      <p:sp>
        <p:nvSpPr>
          <p:cNvPr id="3" name="Content Placeholder 2"/>
          <p:cNvSpPr>
            <a:spLocks noGrp="1"/>
          </p:cNvSpPr>
          <p:nvPr>
            <p:ph sz="quarter" idx="1"/>
          </p:nvPr>
        </p:nvSpPr>
        <p:spPr>
          <a:xfrm>
            <a:off x="359430" y="1497335"/>
            <a:ext cx="10450800" cy="4168800"/>
          </a:xfrm>
        </p:spPr>
        <p:txBody>
          <a:bodyPr anchor="ctr"/>
          <a:lstStyle/>
          <a:p>
            <a:endParaRPr lang="en-US" dirty="0"/>
          </a:p>
          <a:p>
            <a:pPr>
              <a:lnSpc>
                <a:spcPct val="200000"/>
              </a:lnSpc>
            </a:pPr>
            <a:r>
              <a:rPr lang="en-US" dirty="0" smtClean="0"/>
              <a:t>Platform </a:t>
            </a:r>
            <a:r>
              <a:rPr lang="en-US" dirty="0"/>
              <a:t>as a </a:t>
            </a:r>
            <a:r>
              <a:rPr lang="en-US" dirty="0" smtClean="0"/>
              <a:t>service(PaaS).</a:t>
            </a:r>
            <a:endParaRPr lang="en-US" dirty="0"/>
          </a:p>
          <a:p>
            <a:pPr>
              <a:lnSpc>
                <a:spcPct val="200000"/>
              </a:lnSpc>
            </a:pPr>
            <a:r>
              <a:rPr lang="en-US" dirty="0" smtClean="0"/>
              <a:t>Innovative cloud deployment and development platform</a:t>
            </a:r>
          </a:p>
          <a:p>
            <a:pPr>
              <a:lnSpc>
                <a:spcPct val="200000"/>
              </a:lnSpc>
            </a:pPr>
            <a:r>
              <a:rPr lang="en-US" dirty="0" smtClean="0"/>
              <a:t>Build, extend and integrate business applications in the cloud.</a:t>
            </a:r>
          </a:p>
          <a:p>
            <a:pPr>
              <a:lnSpc>
                <a:spcPct val="200000"/>
              </a:lnSpc>
            </a:pPr>
            <a:r>
              <a:rPr lang="en-US" dirty="0" smtClean="0"/>
              <a:t>Supported by multiple cloud infrastructure providers like AWS, GCP, Azure, Alibaba Cloud and SAP as well.</a:t>
            </a:r>
          </a:p>
          <a:p>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378" y="1108083"/>
            <a:ext cx="2857500" cy="1428750"/>
          </a:xfrm>
          <a:prstGeom prst="rect">
            <a:avLst/>
          </a:prstGeom>
        </p:spPr>
      </p:pic>
    </p:spTree>
    <p:extLst>
      <p:ext uri="{BB962C8B-B14F-4D97-AF65-F5344CB8AC3E}">
        <p14:creationId xmlns:p14="http://schemas.microsoft.com/office/powerpoint/2010/main" val="2324528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60" y="1066433"/>
            <a:ext cx="10450800" cy="388800"/>
          </a:xfrm>
        </p:spPr>
        <p:txBody>
          <a:bodyPr/>
          <a:lstStyle/>
          <a:p>
            <a:r>
              <a:rPr lang="en-US" dirty="0" smtClean="0"/>
              <a:t>Breadcrumbs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20</a:t>
            </a:fld>
            <a:endParaRPr lang="en-US" noProof="1"/>
          </a:p>
        </p:txBody>
      </p:sp>
      <p:sp>
        <p:nvSpPr>
          <p:cNvPr id="5" name="Content Placeholder 4"/>
          <p:cNvSpPr>
            <a:spLocks noGrp="1"/>
          </p:cNvSpPr>
          <p:nvPr>
            <p:ph sz="quarter" idx="1"/>
          </p:nvPr>
        </p:nvSpPr>
        <p:spPr>
          <a:xfrm>
            <a:off x="335560" y="1619074"/>
            <a:ext cx="10085712" cy="3845725"/>
          </a:xfrm>
        </p:spPr>
        <p:txBody>
          <a:bodyPr anchor="ctr"/>
          <a:lstStyle/>
          <a:p>
            <a:pPr>
              <a:lnSpc>
                <a:spcPct val="250000"/>
              </a:lnSpc>
            </a:pPr>
            <a:r>
              <a:rPr lang="en-US" dirty="0" smtClean="0"/>
              <a:t>You can navigate back using the breadcrumbs at the top.</a:t>
            </a:r>
          </a:p>
          <a:p>
            <a:pPr>
              <a:lnSpc>
                <a:spcPct val="250000"/>
              </a:lnSpc>
            </a:pPr>
            <a:r>
              <a:rPr lang="en-US" dirty="0" smtClean="0"/>
              <a:t>Indicate</a:t>
            </a:r>
            <a:r>
              <a:rPr lang="en-US" dirty="0" smtClean="0"/>
              <a:t> </a:t>
            </a:r>
            <a:r>
              <a:rPr lang="en-US" dirty="0" smtClean="0"/>
              <a:t>the hierarchical path you have travelled in order to reach your current scope in the cockpit.</a:t>
            </a:r>
          </a:p>
          <a:p>
            <a:pPr>
              <a:lnSpc>
                <a:spcPct val="250000"/>
              </a:lnSpc>
            </a:pPr>
            <a:r>
              <a:rPr lang="en-US" dirty="0" smtClean="0"/>
              <a:t>The last item in the breadcrumbs always represents the scope you find yourself in at the moment</a:t>
            </a:r>
          </a:p>
          <a:p>
            <a:pPr>
              <a:lnSpc>
                <a:spcPct val="250000"/>
              </a:lnSpc>
            </a:pPr>
            <a:r>
              <a:rPr lang="en-US" dirty="0" smtClean="0"/>
              <a:t>To go back follow the breadcrumbs to retrace your steps.</a:t>
            </a:r>
          </a:p>
          <a:p>
            <a:endParaRPr lang="en-US" dirty="0"/>
          </a:p>
        </p:txBody>
      </p:sp>
      <p:sp>
        <p:nvSpPr>
          <p:cNvPr id="6"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Tree>
    <p:extLst>
      <p:ext uri="{BB962C8B-B14F-4D97-AF65-F5344CB8AC3E}">
        <p14:creationId xmlns:p14="http://schemas.microsoft.com/office/powerpoint/2010/main" val="970474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21</a:t>
            </a:fld>
            <a:endParaRPr lang="en-US" noProof="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39" y="1481782"/>
            <a:ext cx="9022243" cy="896327"/>
          </a:xfrm>
          <a:prstGeom prst="rect">
            <a:avLst/>
          </a:prstGeom>
        </p:spPr>
      </p:pic>
      <p:sp>
        <p:nvSpPr>
          <p:cNvPr id="7" name="TextBox 6"/>
          <p:cNvSpPr txBox="1"/>
          <p:nvPr/>
        </p:nvSpPr>
        <p:spPr>
          <a:xfrm>
            <a:off x="266700" y="2340156"/>
            <a:ext cx="9756396" cy="3288484"/>
          </a:xfrm>
          <a:prstGeom prst="rect">
            <a:avLst/>
          </a:prstGeom>
          <a:noFill/>
        </p:spPr>
        <p:txBody>
          <a:bodyPr wrap="square" lIns="0" tIns="0" rIns="0" bIns="0" rtlCol="0" anchor="ctr">
            <a:noAutofit/>
          </a:bodyPr>
          <a:lstStyle/>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Trial Home : - trial homepage</a:t>
            </a:r>
          </a:p>
          <a:p>
            <a:pPr marL="342900" marR="0" indent="-342900" defTabSz="914400" eaLnBrk="1" fontAlgn="auto" latinLnBrk="0" hangingPunct="1">
              <a:lnSpc>
                <a:spcPct val="200000"/>
              </a:lnSpc>
              <a:spcBef>
                <a:spcPts val="500"/>
              </a:spcBef>
              <a:spcAft>
                <a:spcPts val="0"/>
              </a:spcAft>
              <a:buClrTx/>
              <a:buSzTx/>
              <a:buFontTx/>
              <a:buAutoNum type="arabicPeriod"/>
              <a:tabLst/>
            </a:pPr>
            <a:r>
              <a:rPr kumimoji="0" lang="en-US" sz="1800" b="0" i="0" u="none" strike="noStrike" kern="0" cap="none" spc="0" normalizeH="0" baseline="0" noProof="0" dirty="0" smtClean="0">
                <a:ln>
                  <a:noFill/>
                </a:ln>
                <a:solidFill>
                  <a:srgbClr val="000000"/>
                </a:solidFill>
                <a:effectLst/>
                <a:uLnTx/>
                <a:uFillTx/>
              </a:rPr>
              <a:t>Global account – All</a:t>
            </a:r>
            <a:r>
              <a:rPr kumimoji="0" lang="en-US" sz="1800" b="0" i="0" u="none" strike="noStrike" kern="0" cap="none" spc="0" normalizeH="0" noProof="0" dirty="0" smtClean="0">
                <a:ln>
                  <a:noFill/>
                </a:ln>
                <a:solidFill>
                  <a:srgbClr val="000000"/>
                </a:solidFill>
                <a:effectLst/>
                <a:uLnTx/>
                <a:uFillTx/>
              </a:rPr>
              <a:t> your subaccounts and entitlements.</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baseline="0" dirty="0" smtClean="0">
                <a:solidFill>
                  <a:srgbClr val="000000"/>
                </a:solidFill>
              </a:rPr>
              <a:t>Represents</a:t>
            </a:r>
            <a:r>
              <a:rPr lang="en-US" kern="0" dirty="0" smtClean="0">
                <a:solidFill>
                  <a:srgbClr val="000000"/>
                </a:solidFill>
              </a:rPr>
              <a:t> your subaccount</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Represents your space.</a:t>
            </a:r>
          </a:p>
          <a:p>
            <a:pPr marL="342900" marR="0" indent="-342900" defTabSz="914400" eaLnBrk="1" fontAlgn="auto" latinLnBrk="0" hangingPunct="1">
              <a:lnSpc>
                <a:spcPct val="200000"/>
              </a:lnSpc>
              <a:spcBef>
                <a:spcPts val="500"/>
              </a:spcBef>
              <a:spcAft>
                <a:spcPts val="0"/>
              </a:spcAft>
              <a:buClrTx/>
              <a:buSzTx/>
              <a:buFontTx/>
              <a:buAutoNum type="arabicPeriod"/>
              <a:tabLst/>
            </a:pPr>
            <a:r>
              <a:rPr lang="en-US" kern="0" dirty="0" smtClean="0">
                <a:solidFill>
                  <a:srgbClr val="000000"/>
                </a:solidFill>
              </a:rPr>
              <a:t>Your application running inside the space. Your current scope.</a:t>
            </a:r>
            <a:endParaRPr kumimoji="0" lang="en-US" sz="1800" b="0" i="0" u="none" strike="noStrike" kern="0" cap="none" spc="0" normalizeH="0" baseline="0" noProof="0" dirty="0" smtClean="0">
              <a:ln>
                <a:noFill/>
              </a:ln>
              <a:solidFill>
                <a:srgbClr val="000000"/>
              </a:solidFill>
              <a:effectLst/>
              <a:uLnTx/>
              <a:uFillTx/>
            </a:endParaRPr>
          </a:p>
        </p:txBody>
      </p:sp>
      <p:sp>
        <p:nvSpPr>
          <p:cNvPr id="5" name="Title 1"/>
          <p:cNvSpPr txBox="1">
            <a:spLocks/>
          </p:cNvSpPr>
          <p:nvPr/>
        </p:nvSpPr>
        <p:spPr>
          <a:xfrm>
            <a:off x="266700" y="222803"/>
            <a:ext cx="10450800" cy="568404"/>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SAP Cloud Platform Cockpit</a:t>
            </a:r>
            <a:endParaRPr lang="en-US" sz="3600" dirty="0">
              <a:solidFill>
                <a:schemeClr val="tx1"/>
              </a:solidFill>
            </a:endParaRPr>
          </a:p>
        </p:txBody>
      </p:sp>
      <p:sp>
        <p:nvSpPr>
          <p:cNvPr id="8" name="Title 1"/>
          <p:cNvSpPr>
            <a:spLocks noGrp="1"/>
          </p:cNvSpPr>
          <p:nvPr>
            <p:ph type="title"/>
          </p:nvPr>
        </p:nvSpPr>
        <p:spPr>
          <a:xfrm>
            <a:off x="335560" y="982481"/>
            <a:ext cx="10450800" cy="388800"/>
          </a:xfrm>
        </p:spPr>
        <p:txBody>
          <a:bodyPr/>
          <a:lstStyle/>
          <a:p>
            <a:r>
              <a:rPr lang="en-US" dirty="0" smtClean="0"/>
              <a:t>Breadcrumbs</a:t>
            </a:r>
            <a:endParaRPr lang="en-US" dirty="0"/>
          </a:p>
        </p:txBody>
      </p:sp>
    </p:spTree>
    <p:extLst>
      <p:ext uri="{BB962C8B-B14F-4D97-AF65-F5344CB8AC3E}">
        <p14:creationId xmlns:p14="http://schemas.microsoft.com/office/powerpoint/2010/main" val="1576999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55053"/>
            <a:ext cx="10450800" cy="501291"/>
          </a:xfrm>
        </p:spPr>
        <p:txBody>
          <a:bodyPr/>
          <a:lstStyle/>
          <a:p>
            <a:r>
              <a:rPr lang="en-US" sz="3600" dirty="0" smtClean="0">
                <a:solidFill>
                  <a:schemeClr val="tx1"/>
                </a:solidFill>
              </a:rPr>
              <a:t>Services in the Cloud Foundry Environment</a:t>
            </a:r>
            <a:endParaRPr lang="en-US" sz="36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22</a:t>
            </a:fld>
            <a:endParaRPr lang="en-US" noProof="1"/>
          </a:p>
        </p:txBody>
      </p:sp>
      <p:sp>
        <p:nvSpPr>
          <p:cNvPr id="5" name="Content Placeholder 4"/>
          <p:cNvSpPr>
            <a:spLocks noGrp="1"/>
          </p:cNvSpPr>
          <p:nvPr>
            <p:ph sz="quarter" idx="1"/>
          </p:nvPr>
        </p:nvSpPr>
        <p:spPr>
          <a:xfrm>
            <a:off x="266700" y="1254055"/>
            <a:ext cx="10450800" cy="4168800"/>
          </a:xfrm>
        </p:spPr>
        <p:txBody>
          <a:bodyPr anchor="ctr"/>
          <a:lstStyle/>
          <a:p>
            <a:pPr>
              <a:lnSpc>
                <a:spcPct val="200000"/>
              </a:lnSpc>
            </a:pPr>
            <a:r>
              <a:rPr lang="en-US" dirty="0" smtClean="0"/>
              <a:t>Create service instances and bind them to applications within that space.</a:t>
            </a:r>
          </a:p>
          <a:p>
            <a:pPr>
              <a:lnSpc>
                <a:spcPct val="200000"/>
              </a:lnSpc>
            </a:pPr>
            <a:r>
              <a:rPr lang="en-US" dirty="0" smtClean="0"/>
              <a:t>A single instantiation of service running on SAP Cloud Platform.</a:t>
            </a:r>
          </a:p>
          <a:p>
            <a:pPr>
              <a:lnSpc>
                <a:spcPct val="200000"/>
              </a:lnSpc>
            </a:pPr>
            <a:r>
              <a:rPr lang="en-US" dirty="0" smtClean="0"/>
              <a:t>Created using a specific service plan.</a:t>
            </a:r>
          </a:p>
          <a:p>
            <a:pPr>
              <a:lnSpc>
                <a:spcPct val="200000"/>
              </a:lnSpc>
            </a:pPr>
            <a:r>
              <a:rPr lang="en-US" dirty="0" smtClean="0"/>
              <a:t>A service plan is a configuration variant of a service.</a:t>
            </a:r>
          </a:p>
          <a:p>
            <a:pPr>
              <a:lnSpc>
                <a:spcPct val="200000"/>
              </a:lnSpc>
            </a:pPr>
            <a:r>
              <a:rPr lang="en-US" dirty="0" smtClean="0"/>
              <a:t>To integrate services with applications, the service credentials must be delivered to the application.</a:t>
            </a:r>
          </a:p>
          <a:p>
            <a:pPr>
              <a:lnSpc>
                <a:spcPct val="200000"/>
              </a:lnSpc>
            </a:pPr>
            <a:r>
              <a:rPr lang="en-US" dirty="0" smtClean="0"/>
              <a:t>Bind service instances to your application to automatically deliver these credentials.</a:t>
            </a:r>
            <a:endParaRPr lang="en-US" dirty="0"/>
          </a:p>
        </p:txBody>
      </p:sp>
    </p:spTree>
    <p:extLst>
      <p:ext uri="{BB962C8B-B14F-4D97-AF65-F5344CB8AC3E}">
        <p14:creationId xmlns:p14="http://schemas.microsoft.com/office/powerpoint/2010/main" val="1449086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6700" y="857478"/>
            <a:ext cx="10450800" cy="388800"/>
          </a:xfrm>
        </p:spPr>
        <p:txBody>
          <a:bodyPr/>
          <a:lstStyle/>
          <a:p>
            <a:r>
              <a:rPr lang="en-US" dirty="0" smtClean="0"/>
              <a:t>To create a service instance</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23</a:t>
            </a:fld>
            <a:endParaRPr lang="en-US" noProof="1"/>
          </a:p>
        </p:txBody>
      </p:sp>
      <p:sp>
        <p:nvSpPr>
          <p:cNvPr id="9" name="Content Placeholder 8"/>
          <p:cNvSpPr>
            <a:spLocks noGrp="1"/>
          </p:cNvSpPr>
          <p:nvPr>
            <p:ph sz="quarter" idx="1"/>
          </p:nvPr>
        </p:nvSpPr>
        <p:spPr>
          <a:xfrm>
            <a:off x="266700" y="1359018"/>
            <a:ext cx="9675968" cy="4269622"/>
          </a:xfrm>
        </p:spPr>
        <p:txBody>
          <a:bodyPr/>
          <a:lstStyle/>
          <a:p>
            <a:pPr marL="342900" indent="-342900">
              <a:buFont typeface="+mj-lt"/>
              <a:buAutoNum type="arabicPeriod"/>
            </a:pPr>
            <a:r>
              <a:rPr lang="en-US" dirty="0" smtClean="0"/>
              <a:t>Navigate </a:t>
            </a:r>
            <a:r>
              <a:rPr lang="en-US" dirty="0"/>
              <a:t>to your space in the Cloud Foundry environment where you want to create the instance and choose </a:t>
            </a:r>
            <a:r>
              <a:rPr lang="en-US" b="1" dirty="0"/>
              <a:t>Service Marketplace</a:t>
            </a:r>
            <a:r>
              <a:rPr lang="en-US" dirty="0"/>
              <a:t> from the left hand-side navigation</a:t>
            </a:r>
            <a:r>
              <a:rPr lang="en-US" dirty="0" smtClean="0"/>
              <a:t>.</a:t>
            </a:r>
          </a:p>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502" y="2086285"/>
            <a:ext cx="4244364" cy="3467227"/>
          </a:xfrm>
          <a:prstGeom prst="rect">
            <a:avLst/>
          </a:prstGeom>
        </p:spPr>
      </p:pic>
      <p:sp>
        <p:nvSpPr>
          <p:cNvPr id="6" name="Title 1"/>
          <p:cNvSpPr txBox="1">
            <a:spLocks/>
          </p:cNvSpPr>
          <p:nvPr/>
        </p:nvSpPr>
        <p:spPr>
          <a:xfrm>
            <a:off x="266700" y="243448"/>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Tree>
    <p:extLst>
      <p:ext uri="{BB962C8B-B14F-4D97-AF65-F5344CB8AC3E}">
        <p14:creationId xmlns:p14="http://schemas.microsoft.com/office/powerpoint/2010/main" val="2065816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617376"/>
            <a:ext cx="10450800" cy="568403"/>
          </a:xfrm>
        </p:spPr>
        <p:txBody>
          <a:bodyPr/>
          <a:lstStyle/>
          <a:p>
            <a:r>
              <a:rPr lang="en-US" sz="1800" dirty="0" smtClean="0">
                <a:solidFill>
                  <a:schemeClr val="tx1"/>
                </a:solidFill>
              </a:rPr>
              <a:t>2. Choose </a:t>
            </a:r>
            <a:r>
              <a:rPr lang="en-US" sz="1800" dirty="0">
                <a:solidFill>
                  <a:schemeClr val="tx1"/>
                </a:solidFill>
              </a:rPr>
              <a:t>the service for which you want to create an instance (let’s choose </a:t>
            </a:r>
            <a:r>
              <a:rPr lang="en-US" sz="1800" b="1" dirty="0">
                <a:solidFill>
                  <a:schemeClr val="tx1"/>
                </a:solidFill>
              </a:rPr>
              <a:t>Application Logging</a:t>
            </a:r>
            <a:r>
              <a:rPr lang="en-US" sz="1800" dirty="0">
                <a:solidFill>
                  <a:schemeClr val="tx1"/>
                </a:solidFill>
              </a:rPr>
              <a:t> as an example).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2283915"/>
            <a:ext cx="8568844" cy="3253852"/>
          </a:xfrm>
        </p:spPr>
      </p:pic>
      <p:sp>
        <p:nvSpPr>
          <p:cNvPr id="5" name="Title 1"/>
          <p:cNvSpPr txBox="1">
            <a:spLocks/>
          </p:cNvSpPr>
          <p:nvPr/>
        </p:nvSpPr>
        <p:spPr>
          <a:xfrm>
            <a:off x="266700" y="224328"/>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7" name="Title 7"/>
          <p:cNvSpPr txBox="1">
            <a:spLocks/>
          </p:cNvSpPr>
          <p:nvPr/>
        </p:nvSpPr>
        <p:spPr>
          <a:xfrm>
            <a:off x="266700" y="977097"/>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3764106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641419"/>
            <a:ext cx="10450800" cy="388800"/>
          </a:xfrm>
        </p:spPr>
        <p:txBody>
          <a:bodyPr/>
          <a:lstStyle/>
          <a:p>
            <a:r>
              <a:rPr lang="en-US" sz="1800" dirty="0" smtClean="0">
                <a:solidFill>
                  <a:schemeClr val="tx1"/>
                </a:solidFill>
              </a:rPr>
              <a:t>3. In the left hand side navigation choose instances.</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2236172"/>
            <a:ext cx="7777116" cy="3267005"/>
          </a:xfrm>
        </p:spPr>
      </p:pic>
      <p:sp>
        <p:nvSpPr>
          <p:cNvPr id="5" name="Title 1"/>
          <p:cNvSpPr txBox="1">
            <a:spLocks/>
          </p:cNvSpPr>
          <p:nvPr/>
        </p:nvSpPr>
        <p:spPr>
          <a:xfrm>
            <a:off x="266700" y="224328"/>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7" name="Title 7"/>
          <p:cNvSpPr txBox="1">
            <a:spLocks/>
          </p:cNvSpPr>
          <p:nvPr/>
        </p:nvSpPr>
        <p:spPr>
          <a:xfrm>
            <a:off x="266700" y="989119"/>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33914901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641419"/>
            <a:ext cx="10450800" cy="388800"/>
          </a:xfrm>
        </p:spPr>
        <p:txBody>
          <a:bodyPr/>
          <a:lstStyle/>
          <a:p>
            <a:r>
              <a:rPr lang="en-US" sz="1800" dirty="0" smtClean="0">
                <a:solidFill>
                  <a:schemeClr val="tx1"/>
                </a:solidFill>
              </a:rPr>
              <a:t>4. Click on the new instance button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9500" y="2204499"/>
            <a:ext cx="10430500" cy="3323846"/>
          </a:xfrm>
        </p:spPr>
      </p:pic>
      <p:sp>
        <p:nvSpPr>
          <p:cNvPr id="5" name="Title 1"/>
          <p:cNvSpPr txBox="1">
            <a:spLocks/>
          </p:cNvSpPr>
          <p:nvPr/>
        </p:nvSpPr>
        <p:spPr>
          <a:xfrm>
            <a:off x="266700" y="224328"/>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7" name="Title 7"/>
          <p:cNvSpPr txBox="1">
            <a:spLocks/>
          </p:cNvSpPr>
          <p:nvPr/>
        </p:nvSpPr>
        <p:spPr>
          <a:xfrm>
            <a:off x="259200" y="989119"/>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33202465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478509"/>
            <a:ext cx="10450800" cy="652293"/>
          </a:xfrm>
        </p:spPr>
        <p:txBody>
          <a:bodyPr/>
          <a:lstStyle/>
          <a:p>
            <a:pPr marL="342900" indent="-342900">
              <a:buFont typeface="+mj-lt"/>
              <a:buAutoNum type="arabicPeriod" startAt="5"/>
            </a:pPr>
            <a:r>
              <a:rPr lang="en-US" sz="1800" dirty="0" smtClean="0">
                <a:solidFill>
                  <a:schemeClr val="tx1"/>
                </a:solidFill>
              </a:rPr>
              <a:t>Follow the wizard to finalize the creation of the instance. </a:t>
            </a:r>
            <a:r>
              <a:rPr lang="en-US" sz="1800" dirty="0">
                <a:solidFill>
                  <a:schemeClr val="tx1"/>
                </a:solidFill>
              </a:rPr>
              <a:t>This includes choosing a service plan and </a:t>
            </a:r>
            <a:r>
              <a:rPr lang="en-US" sz="1800" dirty="0" smtClean="0">
                <a:solidFill>
                  <a:schemeClr val="tx1"/>
                </a:solidFill>
              </a:rPr>
              <a:t>optionally </a:t>
            </a:r>
            <a:r>
              <a:rPr lang="en-US" sz="1800" dirty="0">
                <a:solidFill>
                  <a:schemeClr val="tx1"/>
                </a:solidFill>
              </a:rPr>
              <a:t>adding parameters and an application to bind the instance to.</a:t>
            </a:r>
            <a:r>
              <a:rPr lang="en-US" sz="1800" dirty="0" smtClean="0">
                <a:solidFill>
                  <a:schemeClr val="tx1"/>
                </a:solidFill>
              </a:rPr>
              <a:t> </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175465" y="2322950"/>
            <a:ext cx="4634685" cy="3122009"/>
          </a:xfrm>
        </p:spPr>
      </p:pic>
      <p:sp>
        <p:nvSpPr>
          <p:cNvPr id="5" name="Title 1"/>
          <p:cNvSpPr txBox="1">
            <a:spLocks/>
          </p:cNvSpPr>
          <p:nvPr/>
        </p:nvSpPr>
        <p:spPr>
          <a:xfrm>
            <a:off x="266700" y="204122"/>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7" name="Title 7"/>
          <p:cNvSpPr txBox="1">
            <a:spLocks/>
          </p:cNvSpPr>
          <p:nvPr/>
        </p:nvSpPr>
        <p:spPr>
          <a:xfrm>
            <a:off x="266700" y="897561"/>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1610301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394620"/>
            <a:ext cx="10450800" cy="388800"/>
          </a:xfrm>
        </p:spPr>
        <p:txBody>
          <a:bodyPr/>
          <a:lstStyle/>
          <a:p>
            <a:pPr marL="342900" indent="-342900">
              <a:buFont typeface="+mj-lt"/>
              <a:buAutoNum type="arabicPeriod" startAt="6"/>
            </a:pPr>
            <a:r>
              <a:rPr lang="en-US" sz="1800" dirty="0" smtClean="0">
                <a:solidFill>
                  <a:schemeClr val="tx1"/>
                </a:solidFill>
              </a:rPr>
              <a:t>Finally enter a name for your instance and choose finish</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845689" y="1847059"/>
            <a:ext cx="5292822" cy="3566783"/>
          </a:xfrm>
        </p:spPr>
      </p:pic>
      <p:sp>
        <p:nvSpPr>
          <p:cNvPr id="5" name="Title 7"/>
          <p:cNvSpPr txBox="1">
            <a:spLocks/>
          </p:cNvSpPr>
          <p:nvPr/>
        </p:nvSpPr>
        <p:spPr>
          <a:xfrm>
            <a:off x="266700" y="855616"/>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
        <p:nvSpPr>
          <p:cNvPr id="7" name="Title 1"/>
          <p:cNvSpPr txBox="1">
            <a:spLocks/>
          </p:cNvSpPr>
          <p:nvPr/>
        </p:nvSpPr>
        <p:spPr>
          <a:xfrm>
            <a:off x="266700" y="204122"/>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Tree>
    <p:extLst>
      <p:ext uri="{BB962C8B-B14F-4D97-AF65-F5344CB8AC3E}">
        <p14:creationId xmlns:p14="http://schemas.microsoft.com/office/powerpoint/2010/main" val="583131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2573214"/>
            <a:ext cx="10450800" cy="388800"/>
          </a:xfrm>
        </p:spPr>
        <p:txBody>
          <a:bodyPr/>
          <a:lstStyle/>
          <a:p>
            <a:pPr marL="342900" indent="-342900">
              <a:buFont typeface="+mj-lt"/>
              <a:buAutoNum type="arabicPeriod" startAt="7"/>
            </a:pPr>
            <a:r>
              <a:rPr lang="en-US" sz="1800" dirty="0" smtClean="0">
                <a:solidFill>
                  <a:schemeClr val="tx1"/>
                </a:solidFill>
              </a:rPr>
              <a:t>Your new instance will appear as shown below.</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988" y="3452670"/>
            <a:ext cx="10450512" cy="1895558"/>
          </a:xfrm>
        </p:spPr>
      </p:pic>
      <p:sp>
        <p:nvSpPr>
          <p:cNvPr id="9" name="Title 1"/>
          <p:cNvSpPr txBox="1">
            <a:spLocks/>
          </p:cNvSpPr>
          <p:nvPr/>
        </p:nvSpPr>
        <p:spPr>
          <a:xfrm>
            <a:off x="266700" y="271234"/>
            <a:ext cx="10450800" cy="50129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10" name="Title 7"/>
          <p:cNvSpPr txBox="1">
            <a:spLocks/>
          </p:cNvSpPr>
          <p:nvPr/>
        </p:nvSpPr>
        <p:spPr>
          <a:xfrm>
            <a:off x="266700" y="1478469"/>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Tree>
    <p:extLst>
      <p:ext uri="{BB962C8B-B14F-4D97-AF65-F5344CB8AC3E}">
        <p14:creationId xmlns:p14="http://schemas.microsoft.com/office/powerpoint/2010/main" val="1520402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 in SAP Cloud Platform</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5" name="Content Placeholder 4"/>
          <p:cNvSpPr>
            <a:spLocks noGrp="1"/>
          </p:cNvSpPr>
          <p:nvPr>
            <p:ph sz="quarter" idx="1"/>
          </p:nvPr>
        </p:nvSpPr>
        <p:spPr/>
        <p:txBody>
          <a:bodyPr anchor="ctr"/>
          <a:lstStyle/>
          <a:p>
            <a:pPr>
              <a:lnSpc>
                <a:spcPct val="250000"/>
              </a:lnSpc>
            </a:pPr>
            <a:r>
              <a:rPr lang="en-US" sz="2400" dirty="0" smtClean="0"/>
              <a:t>Cloud Foundry Environment</a:t>
            </a:r>
          </a:p>
          <a:p>
            <a:pPr>
              <a:lnSpc>
                <a:spcPct val="250000"/>
              </a:lnSpc>
            </a:pPr>
            <a:r>
              <a:rPr lang="en-US" sz="2400" dirty="0" smtClean="0"/>
              <a:t>Neo Environment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685" y="1868984"/>
            <a:ext cx="5680497" cy="3189204"/>
          </a:xfrm>
          <a:prstGeom prst="rect">
            <a:avLst/>
          </a:prstGeom>
        </p:spPr>
      </p:pic>
    </p:spTree>
    <p:extLst>
      <p:ext uri="{BB962C8B-B14F-4D97-AF65-F5344CB8AC3E}">
        <p14:creationId xmlns:p14="http://schemas.microsoft.com/office/powerpoint/2010/main" val="27135419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2723956"/>
            <a:ext cx="9247962" cy="2780513"/>
          </a:xfrm>
          <a:prstGeom prst="rect">
            <a:avLst/>
          </a:prstGeom>
        </p:spPr>
      </p:pic>
      <p:sp>
        <p:nvSpPr>
          <p:cNvPr id="7" name="Title 1"/>
          <p:cNvSpPr txBox="1">
            <a:spLocks noGrp="1"/>
          </p:cNvSpPr>
          <p:nvPr>
            <p:ph type="body" sz="quarter" idx="15"/>
          </p:nvPr>
        </p:nvSpPr>
        <p:spPr>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sz="3600" dirty="0" smtClean="0">
                <a:solidFill>
                  <a:schemeClr val="tx1"/>
                </a:solidFill>
              </a:rPr>
              <a:t>Services in the Cloud Foundry Environment</a:t>
            </a:r>
            <a:endParaRPr lang="en-US" sz="3600" dirty="0">
              <a:solidFill>
                <a:schemeClr val="tx1"/>
              </a:solidFill>
            </a:endParaRPr>
          </a:p>
        </p:txBody>
      </p:sp>
      <p:sp>
        <p:nvSpPr>
          <p:cNvPr id="10" name="Title 7"/>
          <p:cNvSpPr txBox="1">
            <a:spLocks/>
          </p:cNvSpPr>
          <p:nvPr/>
        </p:nvSpPr>
        <p:spPr>
          <a:xfrm>
            <a:off x="259200" y="1198856"/>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smtClean="0"/>
              <a:t>To create a service instance</a:t>
            </a:r>
            <a:endParaRPr lang="en-US" dirty="0"/>
          </a:p>
        </p:txBody>
      </p:sp>
      <p:sp>
        <p:nvSpPr>
          <p:cNvPr id="11" name="TextBox 10"/>
          <p:cNvSpPr txBox="1"/>
          <p:nvPr/>
        </p:nvSpPr>
        <p:spPr>
          <a:xfrm>
            <a:off x="266700" y="2138512"/>
            <a:ext cx="9982899" cy="318782"/>
          </a:xfrm>
          <a:prstGeom prst="rect">
            <a:avLst/>
          </a:prstGeom>
          <a:noFill/>
        </p:spPr>
        <p:txBody>
          <a:bodyPr wrap="square" lIns="0" tIns="0" rIns="0" bIns="0" rtlCol="0">
            <a:noAutofit/>
          </a:bodyPr>
          <a:lstStyle/>
          <a:p>
            <a:pPr marL="342900" marR="0" indent="-342900" defTabSz="914400" eaLnBrk="1" fontAlgn="auto" latinLnBrk="0" hangingPunct="1">
              <a:lnSpc>
                <a:spcPts val="2300"/>
              </a:lnSpc>
              <a:spcBef>
                <a:spcPts val="500"/>
              </a:spcBef>
              <a:spcAft>
                <a:spcPts val="0"/>
              </a:spcAft>
              <a:buClrTx/>
              <a:buSzTx/>
              <a:buFont typeface="+mj-lt"/>
              <a:buAutoNum type="arabicPeriod" startAt="8"/>
              <a:tabLst/>
            </a:pPr>
            <a:r>
              <a:rPr kumimoji="0" lang="en-US" sz="1800" b="0" i="0" u="none" strike="noStrike" kern="0" cap="none" spc="0" normalizeH="0" baseline="0" noProof="0" dirty="0" smtClean="0">
                <a:ln>
                  <a:noFill/>
                </a:ln>
                <a:solidFill>
                  <a:srgbClr val="000000"/>
                </a:solidFill>
                <a:effectLst/>
                <a:uLnTx/>
                <a:uFillTx/>
              </a:rPr>
              <a:t>You</a:t>
            </a:r>
            <a:r>
              <a:rPr kumimoji="0" lang="en-US" sz="1800" b="0" i="0" u="none" strike="noStrike" kern="0" cap="none" spc="0" normalizeH="0" noProof="0" dirty="0" smtClean="0">
                <a:ln>
                  <a:noFill/>
                </a:ln>
                <a:solidFill>
                  <a:srgbClr val="000000"/>
                </a:solidFill>
                <a:effectLst/>
                <a:uLnTx/>
                <a:uFillTx/>
              </a:rPr>
              <a:t> can then click on it to bind it to an application if not done already.</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1709514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FREE TRIAL ACCOUNT</a:t>
            </a:r>
            <a:endParaRPr lang="en-US" dirty="0"/>
          </a:p>
        </p:txBody>
      </p:sp>
      <p:sp>
        <p:nvSpPr>
          <p:cNvPr id="3" name="Text Placeholder 2"/>
          <p:cNvSpPr>
            <a:spLocks noGrp="1"/>
          </p:cNvSpPr>
          <p:nvPr>
            <p:ph type="body" sz="quarter" idx="15"/>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31</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459798" y="1459865"/>
            <a:ext cx="7847105" cy="4168775"/>
          </a:xfrm>
          <a:prstGeom prst="rect">
            <a:avLst/>
          </a:prstGeom>
        </p:spPr>
      </p:pic>
    </p:spTree>
    <p:extLst>
      <p:ext uri="{BB962C8B-B14F-4D97-AF65-F5344CB8AC3E}">
        <p14:creationId xmlns:p14="http://schemas.microsoft.com/office/powerpoint/2010/main" val="23315052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32</a:t>
            </a:fld>
            <a:endParaRPr lang="en-US" noProof="1"/>
          </a:p>
        </p:txBody>
      </p:sp>
      <p:pic>
        <p:nvPicPr>
          <p:cNvPr id="6" name="Content Placeholder 5"/>
          <p:cNvPicPr>
            <a:picLocks noGrp="1" noChangeAspect="1"/>
          </p:cNvPicPr>
          <p:nvPr>
            <p:ph sz="quarter" idx="1"/>
          </p:nvPr>
        </p:nvPicPr>
        <p:blipFill>
          <a:blip r:embed="rId2"/>
          <a:stretch>
            <a:fillRect/>
          </a:stretch>
        </p:blipFill>
        <p:spPr>
          <a:xfrm>
            <a:off x="1552757" y="466725"/>
            <a:ext cx="7862523" cy="4168775"/>
          </a:xfrm>
          <a:prstGeom prst="rect">
            <a:avLst/>
          </a:prstGeom>
        </p:spPr>
      </p:pic>
    </p:spTree>
    <p:extLst>
      <p:ext uri="{BB962C8B-B14F-4D97-AF65-F5344CB8AC3E}">
        <p14:creationId xmlns:p14="http://schemas.microsoft.com/office/powerpoint/2010/main" val="16321920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421498"/>
            <a:ext cx="10450800" cy="388800"/>
          </a:xfrm>
        </p:spPr>
        <p:txBody>
          <a:bodyPr/>
          <a:lstStyle/>
          <a:p>
            <a:r>
              <a:rPr lang="en-US" sz="1800" dirty="0" smtClean="0">
                <a:solidFill>
                  <a:schemeClr val="tx1"/>
                </a:solidFill>
              </a:rPr>
              <a:t>If you don’t have an account already, fill in the details on left-hand side of the dialog and click submit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33</a:t>
            </a:fld>
            <a:endParaRPr lang="en-US" noProof="1"/>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167" y="880600"/>
            <a:ext cx="8237990" cy="4719681"/>
          </a:xfrm>
          <a:prstGeom prst="rect">
            <a:avLst/>
          </a:prstGeom>
        </p:spPr>
      </p:pic>
    </p:spTree>
    <p:extLst>
      <p:ext uri="{BB962C8B-B14F-4D97-AF65-F5344CB8AC3E}">
        <p14:creationId xmlns:p14="http://schemas.microsoft.com/office/powerpoint/2010/main" val="38400040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34</a:t>
            </a:fld>
            <a:endParaRPr lang="en-US" noProof="1"/>
          </a:p>
        </p:txBody>
      </p:sp>
      <p:sp>
        <p:nvSpPr>
          <p:cNvPr id="6" name="TextBox 5"/>
          <p:cNvSpPr txBox="1"/>
          <p:nvPr/>
        </p:nvSpPr>
        <p:spPr>
          <a:xfrm>
            <a:off x="554990" y="415123"/>
            <a:ext cx="7734649" cy="434629"/>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You will get an email saying activation link</a:t>
            </a:r>
            <a:r>
              <a:rPr kumimoji="0" lang="en-US" sz="1800" b="0" i="0" u="none" strike="noStrike" kern="0" cap="none" spc="0" normalizeH="0" noProof="0" dirty="0" smtClean="0">
                <a:ln>
                  <a:noFill/>
                </a:ln>
                <a:solidFill>
                  <a:srgbClr val="000000"/>
                </a:solidFill>
                <a:effectLst/>
                <a:uLnTx/>
                <a:uFillTx/>
              </a:rPr>
              <a:t> has been </a:t>
            </a:r>
            <a:r>
              <a:rPr kumimoji="0" lang="en-US" sz="1800" b="0" i="0" u="none" strike="noStrike" kern="0" cap="none" spc="0" normalizeH="0" noProof="0" dirty="0" err="1" smtClean="0">
                <a:ln>
                  <a:noFill/>
                </a:ln>
                <a:solidFill>
                  <a:srgbClr val="000000"/>
                </a:solidFill>
                <a:effectLst/>
                <a:uLnTx/>
                <a:uFillTx/>
              </a:rPr>
              <a:t>sen</a:t>
            </a:r>
            <a:r>
              <a:rPr lang="en-US" kern="0" dirty="0" smtClean="0">
                <a:solidFill>
                  <a:srgbClr val="000000"/>
                </a:solidFill>
              </a:rPr>
              <a:t>t to you.</a:t>
            </a:r>
            <a:endParaRPr kumimoji="0" lang="en-US" sz="1800" b="0" i="0" u="none" strike="noStrike" kern="0" cap="none" spc="0" normalizeH="0" baseline="0" noProof="0" dirty="0" smtClean="0">
              <a:ln>
                <a:noFill/>
              </a:ln>
              <a:solidFill>
                <a:srgbClr val="000000"/>
              </a:solidFill>
              <a:effectLst/>
              <a:uLnTx/>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90" y="932776"/>
            <a:ext cx="10058400" cy="4178211"/>
          </a:xfrm>
          <a:prstGeom prst="rect">
            <a:avLst/>
          </a:prstGeom>
        </p:spPr>
      </p:pic>
    </p:spTree>
    <p:extLst>
      <p:ext uri="{BB962C8B-B14F-4D97-AF65-F5344CB8AC3E}">
        <p14:creationId xmlns:p14="http://schemas.microsoft.com/office/powerpoint/2010/main" val="1981018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304052"/>
            <a:ext cx="10450800" cy="388800"/>
          </a:xfrm>
        </p:spPr>
        <p:txBody>
          <a:bodyPr/>
          <a:lstStyle/>
          <a:p>
            <a:r>
              <a:rPr lang="en-US" sz="1800" dirty="0" smtClean="0">
                <a:solidFill>
                  <a:schemeClr val="tx1"/>
                </a:solidFill>
              </a:rPr>
              <a:t>Click to activate your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2022" y="866600"/>
            <a:ext cx="6866073" cy="4376584"/>
          </a:xfrm>
        </p:spPr>
      </p:pic>
    </p:spTree>
    <p:extLst>
      <p:ext uri="{BB962C8B-B14F-4D97-AF65-F5344CB8AC3E}">
        <p14:creationId xmlns:p14="http://schemas.microsoft.com/office/powerpoint/2010/main" val="33697883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36</a:t>
            </a:fld>
            <a:endParaRPr lang="en-US" noProof="1"/>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10845" y="778564"/>
            <a:ext cx="10009026" cy="4240995"/>
          </a:xfrm>
        </p:spPr>
      </p:pic>
      <p:sp>
        <p:nvSpPr>
          <p:cNvPr id="6" name="Title 1"/>
          <p:cNvSpPr>
            <a:spLocks noGrp="1"/>
          </p:cNvSpPr>
          <p:nvPr>
            <p:ph type="title"/>
          </p:nvPr>
        </p:nvSpPr>
        <p:spPr>
          <a:xfrm>
            <a:off x="258762" y="304052"/>
            <a:ext cx="10450800" cy="388800"/>
          </a:xfrm>
        </p:spPr>
        <p:txBody>
          <a:bodyPr/>
          <a:lstStyle/>
          <a:p>
            <a:r>
              <a:rPr lang="en-US" sz="1800" dirty="0" smtClean="0">
                <a:solidFill>
                  <a:schemeClr val="tx1"/>
                </a:solidFill>
              </a:rPr>
              <a:t>After activating your account you will see the following screen.</a:t>
            </a:r>
            <a:endParaRPr lang="en-US" sz="1800" dirty="0">
              <a:solidFill>
                <a:schemeClr val="tx1"/>
              </a:solidFill>
            </a:endParaRPr>
          </a:p>
        </p:txBody>
      </p:sp>
    </p:spTree>
    <p:extLst>
      <p:ext uri="{BB962C8B-B14F-4D97-AF65-F5344CB8AC3E}">
        <p14:creationId xmlns:p14="http://schemas.microsoft.com/office/powerpoint/2010/main" val="40027137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Go to SAP Cloud Platform page and click on Log on</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37</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78687" y="1185863"/>
            <a:ext cx="5610663" cy="4168775"/>
          </a:xfrm>
        </p:spPr>
      </p:pic>
    </p:spTree>
    <p:extLst>
      <p:ext uri="{BB962C8B-B14F-4D97-AF65-F5344CB8AC3E}">
        <p14:creationId xmlns:p14="http://schemas.microsoft.com/office/powerpoint/2010/main" val="823815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55721"/>
            <a:ext cx="10450800" cy="388800"/>
          </a:xfrm>
        </p:spPr>
        <p:txBody>
          <a:bodyPr/>
          <a:lstStyle/>
          <a:p>
            <a:r>
              <a:rPr lang="en-US" sz="1800" dirty="0" smtClean="0">
                <a:solidFill>
                  <a:schemeClr val="tx1"/>
                </a:solidFill>
              </a:rPr>
              <a:t>Verify your account with a phone number.</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76061" y="1295400"/>
            <a:ext cx="6615915" cy="4168775"/>
          </a:xfrm>
        </p:spPr>
      </p:pic>
    </p:spTree>
    <p:extLst>
      <p:ext uri="{BB962C8B-B14F-4D97-AF65-F5344CB8AC3E}">
        <p14:creationId xmlns:p14="http://schemas.microsoft.com/office/powerpoint/2010/main" val="11674605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sz="1800" dirty="0" smtClean="0">
                <a:solidFill>
                  <a:schemeClr val="tx1"/>
                </a:solidFill>
              </a:rPr>
              <a:t>Enter your phone number and click New Code to retrieve a code</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72081" y="917895"/>
            <a:ext cx="6426803" cy="4358407"/>
          </a:xfrm>
        </p:spPr>
      </p:pic>
    </p:spTree>
    <p:extLst>
      <p:ext uri="{BB962C8B-B14F-4D97-AF65-F5344CB8AC3E}">
        <p14:creationId xmlns:p14="http://schemas.microsoft.com/office/powerpoint/2010/main" val="3836725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18" y="547331"/>
            <a:ext cx="10450800" cy="492903"/>
          </a:xfrm>
        </p:spPr>
        <p:txBody>
          <a:bodyPr/>
          <a:lstStyle/>
          <a:p>
            <a:r>
              <a:rPr lang="en-US" sz="3600" dirty="0" smtClean="0">
                <a:solidFill>
                  <a:schemeClr val="tx1"/>
                </a:solidFill>
              </a:rPr>
              <a:t>Which environment to use?</a:t>
            </a:r>
            <a:endParaRPr lang="en-US" sz="36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8" name="Content Placeholder 7"/>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64580" y="1365687"/>
            <a:ext cx="6238875" cy="4162425"/>
          </a:xfrm>
        </p:spPr>
      </p:pic>
    </p:spTree>
    <p:extLst>
      <p:ext uri="{BB962C8B-B14F-4D97-AF65-F5344CB8AC3E}">
        <p14:creationId xmlns:p14="http://schemas.microsoft.com/office/powerpoint/2010/main" val="683588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smtClean="0">
                <a:solidFill>
                  <a:schemeClr val="tx1"/>
                </a:solidFill>
              </a:rPr>
              <a:t>Click on Log on to log on to your verified account.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6700" y="1201759"/>
            <a:ext cx="10450512" cy="2728593"/>
          </a:xfrm>
        </p:spPr>
      </p:pic>
    </p:spTree>
    <p:extLst>
      <p:ext uri="{BB962C8B-B14F-4D97-AF65-F5344CB8AC3E}">
        <p14:creationId xmlns:p14="http://schemas.microsoft.com/office/powerpoint/2010/main" val="28881972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96998"/>
            <a:ext cx="10450800" cy="388800"/>
          </a:xfrm>
        </p:spPr>
        <p:txBody>
          <a:bodyPr/>
          <a:lstStyle/>
          <a:p>
            <a:r>
              <a:rPr lang="en-US" sz="1800" dirty="0" smtClean="0">
                <a:solidFill>
                  <a:schemeClr val="tx1"/>
                </a:solidFill>
              </a:rPr>
              <a:t>Create a subaccount which lives in a geographic region. Choose one of regions from this list.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72831"/>
            <a:ext cx="6472868" cy="4168775"/>
          </a:xfrm>
        </p:spPr>
      </p:pic>
    </p:spTree>
    <p:extLst>
      <p:ext uri="{BB962C8B-B14F-4D97-AF65-F5344CB8AC3E}">
        <p14:creationId xmlns:p14="http://schemas.microsoft.com/office/powerpoint/2010/main" val="1523065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70822"/>
            <a:ext cx="10450800" cy="501280"/>
          </a:xfrm>
        </p:spPr>
        <p:txBody>
          <a:bodyPr/>
          <a:lstStyle/>
          <a:p>
            <a:r>
              <a:rPr lang="en-US" sz="1800" dirty="0">
                <a:solidFill>
                  <a:schemeClr val="tx1"/>
                </a:solidFill>
              </a:rPr>
              <a:t>You will then see a dialog box while the account is set up. When complete, the dialog box will look like this. Click Continue to close to popup.</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5666" y="1165983"/>
            <a:ext cx="6472868" cy="4168775"/>
          </a:xfrm>
        </p:spPr>
      </p:pic>
    </p:spTree>
    <p:extLst>
      <p:ext uri="{BB962C8B-B14F-4D97-AF65-F5344CB8AC3E}">
        <p14:creationId xmlns:p14="http://schemas.microsoft.com/office/powerpoint/2010/main" val="6027822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2" y="522165"/>
            <a:ext cx="10450800" cy="388800"/>
          </a:xfrm>
        </p:spPr>
        <p:txBody>
          <a:bodyPr/>
          <a:lstStyle/>
          <a:p>
            <a:r>
              <a:rPr lang="en-US" sz="1800" dirty="0">
                <a:solidFill>
                  <a:schemeClr val="tx1"/>
                </a:solidFill>
              </a:rPr>
              <a:t>Click on Enter Your Trial Account to see your global account.</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43</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65287" y="1060508"/>
            <a:ext cx="7437622" cy="4140666"/>
          </a:xfrm>
        </p:spPr>
      </p:pic>
    </p:spTree>
    <p:extLst>
      <p:ext uri="{BB962C8B-B14F-4D97-AF65-F5344CB8AC3E}">
        <p14:creationId xmlns:p14="http://schemas.microsoft.com/office/powerpoint/2010/main" val="2144628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19"/>
            <a:ext cx="10450800" cy="568403"/>
          </a:xfrm>
        </p:spPr>
        <p:txBody>
          <a:bodyPr/>
          <a:lstStyle/>
          <a:p>
            <a:r>
              <a:rPr lang="en-US" sz="1800" dirty="0">
                <a:solidFill>
                  <a:schemeClr val="tx1"/>
                </a:solidFill>
              </a:rPr>
              <a:t>The global trial account contains one subaccount and space. Navigate to subaccount by clicking on the tile named trial (this name may vary if you created the subaccount manually).</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44</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39962" y="1295400"/>
            <a:ext cx="7488113" cy="4168775"/>
          </a:xfrm>
        </p:spPr>
      </p:pic>
    </p:spTree>
    <p:extLst>
      <p:ext uri="{BB962C8B-B14F-4D97-AF65-F5344CB8AC3E}">
        <p14:creationId xmlns:p14="http://schemas.microsoft.com/office/powerpoint/2010/main" val="41111176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13109"/>
            <a:ext cx="10450800" cy="388800"/>
          </a:xfrm>
        </p:spPr>
        <p:txBody>
          <a:bodyPr/>
          <a:lstStyle/>
          <a:p>
            <a:r>
              <a:rPr lang="en-US" sz="1800" dirty="0">
                <a:solidFill>
                  <a:schemeClr val="tx1"/>
                </a:solidFill>
              </a:rPr>
              <a:t>To get to the space, in which your applications and services live, click on the dev space.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45</a:t>
            </a:fld>
            <a:endParaRPr lang="en-US" noProof="1"/>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9203" y="801909"/>
            <a:ext cx="8845794" cy="4558656"/>
          </a:xfrm>
        </p:spPr>
      </p:pic>
    </p:spTree>
    <p:extLst>
      <p:ext uri="{BB962C8B-B14F-4D97-AF65-F5344CB8AC3E}">
        <p14:creationId xmlns:p14="http://schemas.microsoft.com/office/powerpoint/2010/main" val="40443458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SAP Web IDE Full-Stack</a:t>
            </a:r>
            <a:endParaRPr lang="en-US" dirty="0"/>
          </a:p>
        </p:txBody>
      </p:sp>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46</a:t>
            </a:fld>
            <a:endParaRPr lang="en-US" noProof="1"/>
          </a:p>
        </p:txBody>
      </p:sp>
      <p:sp>
        <p:nvSpPr>
          <p:cNvPr id="5" name="Content Placeholder 4"/>
          <p:cNvSpPr>
            <a:spLocks noGrp="1"/>
          </p:cNvSpPr>
          <p:nvPr>
            <p:ph sz="quarter" idx="1"/>
          </p:nvPr>
        </p:nvSpPr>
        <p:spPr/>
        <p:txBody>
          <a:bodyPr anchor="ctr"/>
          <a:lstStyle/>
          <a:p>
            <a:pPr>
              <a:lnSpc>
                <a:spcPct val="200000"/>
              </a:lnSpc>
            </a:pPr>
            <a:r>
              <a:rPr lang="en-US" dirty="0" smtClean="0"/>
              <a:t>SAP Web IDE is a  web – based integrated development tool that simplifies end-to-end development of business applications.</a:t>
            </a:r>
          </a:p>
          <a:p>
            <a:pPr>
              <a:lnSpc>
                <a:spcPct val="200000"/>
              </a:lnSpc>
            </a:pPr>
            <a:r>
              <a:rPr lang="en-US" dirty="0"/>
              <a:t> </a:t>
            </a:r>
            <a:r>
              <a:rPr lang="en-US" dirty="0" smtClean="0"/>
              <a:t>tooling, prototyping, developing and deploying the application and make it available to end users.</a:t>
            </a:r>
          </a:p>
          <a:p>
            <a:pPr>
              <a:lnSpc>
                <a:spcPct val="200000"/>
              </a:lnSpc>
            </a:pPr>
            <a:r>
              <a:rPr lang="en-US" dirty="0" smtClean="0"/>
              <a:t>Build SAP Fiori, mobile and Internet of Things (</a:t>
            </a:r>
            <a:r>
              <a:rPr lang="en-US" dirty="0" err="1" smtClean="0"/>
              <a:t>IoT</a:t>
            </a:r>
            <a:r>
              <a:rPr lang="en-US" dirty="0" smtClean="0"/>
              <a:t>) applications, even supports scenarios such as SAP S/4 HANA extensions.</a:t>
            </a:r>
          </a:p>
          <a:p>
            <a:endParaRPr lang="en-US" dirty="0" smtClean="0"/>
          </a:p>
          <a:p>
            <a:endParaRPr lang="en-US" dirty="0"/>
          </a:p>
        </p:txBody>
      </p:sp>
    </p:spTree>
    <p:extLst>
      <p:ext uri="{BB962C8B-B14F-4D97-AF65-F5344CB8AC3E}">
        <p14:creationId xmlns:p14="http://schemas.microsoft.com/office/powerpoint/2010/main" val="37023770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Features and Benefits</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47</a:t>
            </a:fld>
            <a:endParaRPr lang="en-US" noProof="1"/>
          </a:p>
        </p:txBody>
      </p:sp>
      <p:sp>
        <p:nvSpPr>
          <p:cNvPr id="9" name="Content Placeholder 8"/>
          <p:cNvSpPr>
            <a:spLocks noGrp="1"/>
          </p:cNvSpPr>
          <p:nvPr>
            <p:ph sz="quarter" idx="1"/>
          </p:nvPr>
        </p:nvSpPr>
        <p:spPr/>
        <p:txBody>
          <a:bodyPr anchor="ctr"/>
          <a:lstStyle/>
          <a:p>
            <a:pPr>
              <a:lnSpc>
                <a:spcPct val="200000"/>
              </a:lnSpc>
            </a:pPr>
            <a:r>
              <a:rPr lang="en-US" dirty="0" smtClean="0"/>
              <a:t>Zero installation and maintenance</a:t>
            </a:r>
          </a:p>
          <a:p>
            <a:pPr>
              <a:lnSpc>
                <a:spcPct val="200000"/>
              </a:lnSpc>
            </a:pPr>
            <a:r>
              <a:rPr lang="en-US" dirty="0" smtClean="0"/>
              <a:t>High productivity tools.	</a:t>
            </a:r>
          </a:p>
          <a:p>
            <a:pPr>
              <a:lnSpc>
                <a:spcPct val="200000"/>
              </a:lnSpc>
            </a:pPr>
            <a:r>
              <a:rPr lang="en-US" dirty="0" smtClean="0"/>
              <a:t>Java and Node.js Debuggers.</a:t>
            </a:r>
          </a:p>
          <a:p>
            <a:pPr>
              <a:lnSpc>
                <a:spcPct val="200000"/>
              </a:lnSpc>
            </a:pPr>
            <a:r>
              <a:rPr lang="en-US" dirty="0" smtClean="0"/>
              <a:t>Business Application Development.</a:t>
            </a:r>
          </a:p>
          <a:p>
            <a:pPr>
              <a:lnSpc>
                <a:spcPct val="200000"/>
              </a:lnSpc>
            </a:pPr>
            <a:r>
              <a:rPr lang="en-US" dirty="0" smtClean="0"/>
              <a:t>Visual UI editors.</a:t>
            </a:r>
          </a:p>
          <a:p>
            <a:pPr>
              <a:lnSpc>
                <a:spcPct val="200000"/>
              </a:lnSpc>
            </a:pPr>
            <a:r>
              <a:rPr lang="en-US" dirty="0" smtClean="0"/>
              <a:t>Code Authoring Toolset.</a:t>
            </a:r>
          </a:p>
          <a:p>
            <a:pPr>
              <a:lnSpc>
                <a:spcPct val="200000"/>
              </a:lnSpc>
            </a:pPr>
            <a:r>
              <a:rPr lang="en-US" dirty="0" smtClean="0"/>
              <a:t>SCM.</a:t>
            </a:r>
          </a:p>
        </p:txBody>
      </p:sp>
    </p:spTree>
    <p:extLst>
      <p:ext uri="{BB962C8B-B14F-4D97-AF65-F5344CB8AC3E}">
        <p14:creationId xmlns:p14="http://schemas.microsoft.com/office/powerpoint/2010/main" val="23857597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48</a:t>
            </a:fld>
            <a:endParaRPr lang="en-US" noProof="1"/>
          </a:p>
        </p:txBody>
      </p:sp>
      <p:sp>
        <p:nvSpPr>
          <p:cNvPr id="7" name="Content Placeholder 6"/>
          <p:cNvSpPr>
            <a:spLocks noGrp="1"/>
          </p:cNvSpPr>
          <p:nvPr>
            <p:ph sz="quarter" idx="1"/>
          </p:nvPr>
        </p:nvSpPr>
        <p:spPr/>
        <p:txBody>
          <a:bodyPr anchor="ctr"/>
          <a:lstStyle/>
          <a:p>
            <a:pPr>
              <a:lnSpc>
                <a:spcPct val="250000"/>
              </a:lnSpc>
            </a:pPr>
            <a:r>
              <a:rPr lang="en-US" dirty="0" smtClean="0"/>
              <a:t>Go to SAP Cloud Platform Cockpit Home page</a:t>
            </a:r>
          </a:p>
          <a:p>
            <a:pPr>
              <a:lnSpc>
                <a:spcPct val="250000"/>
              </a:lnSpc>
            </a:pPr>
            <a:r>
              <a:rPr lang="en-US" dirty="0" smtClean="0"/>
              <a:t>Click on SAP Web IDE</a:t>
            </a:r>
          </a:p>
          <a:p>
            <a:pPr>
              <a:lnSpc>
                <a:spcPct val="250000"/>
              </a:lnSpc>
            </a:pPr>
            <a:r>
              <a:rPr lang="en-US" dirty="0" smtClean="0"/>
              <a:t>Bookmark the URL </a:t>
            </a:r>
            <a:endParaRPr lang="en-US" dirty="0"/>
          </a:p>
          <a:p>
            <a:pPr>
              <a:lnSpc>
                <a:spcPct val="250000"/>
              </a:lnSpc>
            </a:pPr>
            <a:r>
              <a:rPr lang="en-US" dirty="0" smtClean="0"/>
              <a:t>Configure API Endpoint in Cloud Foundry settings in SAP Web IDE.</a:t>
            </a:r>
          </a:p>
        </p:txBody>
      </p:sp>
    </p:spTree>
    <p:extLst>
      <p:ext uri="{BB962C8B-B14F-4D97-AF65-F5344CB8AC3E}">
        <p14:creationId xmlns:p14="http://schemas.microsoft.com/office/powerpoint/2010/main" val="31223114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98AEC0-503E-4FA4-859C-D0F72D6E3F79}" type="slidenum">
              <a:rPr lang="en-US" noProof="1" smtClean="0"/>
              <a:pPr/>
              <a:t>49</a:t>
            </a:fld>
            <a:endParaRPr lang="en-US" noProof="1"/>
          </a:p>
        </p:txBody>
      </p:sp>
      <p:pic>
        <p:nvPicPr>
          <p:cNvPr id="7" name="Picture 6"/>
          <p:cNvPicPr>
            <a:picLocks noChangeAspect="1"/>
          </p:cNvPicPr>
          <p:nvPr/>
        </p:nvPicPr>
        <p:blipFill>
          <a:blip r:embed="rId2"/>
          <a:stretch>
            <a:fillRect/>
          </a:stretch>
        </p:blipFill>
        <p:spPr>
          <a:xfrm>
            <a:off x="1052244" y="671119"/>
            <a:ext cx="8381534" cy="4714613"/>
          </a:xfrm>
          <a:prstGeom prst="rect">
            <a:avLst/>
          </a:prstGeom>
        </p:spPr>
      </p:pic>
      <p:sp>
        <p:nvSpPr>
          <p:cNvPr id="2" name="TextBox 1"/>
          <p:cNvSpPr txBox="1"/>
          <p:nvPr/>
        </p:nvSpPr>
        <p:spPr>
          <a:xfrm>
            <a:off x="410845" y="167780"/>
            <a:ext cx="9664333" cy="612396"/>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SAP Cloud Platform Cockpit home page.</a:t>
            </a:r>
          </a:p>
        </p:txBody>
      </p:sp>
    </p:spTree>
    <p:extLst>
      <p:ext uri="{BB962C8B-B14F-4D97-AF65-F5344CB8AC3E}">
        <p14:creationId xmlns:p14="http://schemas.microsoft.com/office/powerpoint/2010/main" val="38133114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162720"/>
            <a:ext cx="10450800" cy="388800"/>
          </a:xfrm>
        </p:spPr>
        <p:txBody>
          <a:bodyPr/>
          <a:lstStyle/>
          <a:p>
            <a:r>
              <a:rPr lang="en-US" dirty="0" smtClean="0"/>
              <a:t>Cloud Foundry Environment</a:t>
            </a:r>
            <a:endParaRPr lang="en-US" dirty="0"/>
          </a:p>
        </p:txBody>
      </p:sp>
      <p:sp>
        <p:nvSpPr>
          <p:cNvPr id="3" name="Text Placeholder 2"/>
          <p:cNvSpPr>
            <a:spLocks noGrp="1"/>
          </p:cNvSpPr>
          <p:nvPr>
            <p:ph type="body" sz="quarter" idx="15"/>
          </p:nvPr>
        </p:nvSpPr>
        <p:spPr>
          <a:xfrm>
            <a:off x="266700" y="359868"/>
            <a:ext cx="10450800" cy="388800"/>
          </a:xfrm>
        </p:spPr>
        <p:txBody>
          <a:bodyPr/>
          <a:lstStyle/>
          <a:p>
            <a:r>
              <a:rPr lang="en-US" sz="3600" dirty="0" smtClean="0"/>
              <a:t>Environments</a:t>
            </a:r>
            <a:endParaRPr lang="en-US" sz="3600"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a:t>
            </a:fld>
            <a:endParaRPr lang="en-US" noProof="1"/>
          </a:p>
        </p:txBody>
      </p:sp>
      <p:sp>
        <p:nvSpPr>
          <p:cNvPr id="5" name="Content Placeholder 4"/>
          <p:cNvSpPr>
            <a:spLocks noGrp="1"/>
          </p:cNvSpPr>
          <p:nvPr>
            <p:ph sz="quarter" idx="1"/>
          </p:nvPr>
        </p:nvSpPr>
        <p:spPr>
          <a:xfrm>
            <a:off x="266700" y="1408480"/>
            <a:ext cx="10450800" cy="4168800"/>
          </a:xfrm>
        </p:spPr>
        <p:txBody>
          <a:bodyPr anchor="ctr"/>
          <a:lstStyle/>
          <a:p>
            <a:pPr>
              <a:lnSpc>
                <a:spcPct val="200000"/>
              </a:lnSpc>
            </a:pPr>
            <a:r>
              <a:rPr lang="en-US" dirty="0" smtClean="0"/>
              <a:t>Open source platform maintained by Cloud Foundry environment.</a:t>
            </a:r>
          </a:p>
          <a:p>
            <a:pPr>
              <a:lnSpc>
                <a:spcPct val="200000"/>
              </a:lnSpc>
            </a:pPr>
            <a:r>
              <a:rPr lang="en-US" dirty="0" smtClean="0"/>
              <a:t>Multiple run times like Java, Node.js.</a:t>
            </a:r>
          </a:p>
          <a:p>
            <a:pPr>
              <a:lnSpc>
                <a:spcPct val="200000"/>
              </a:lnSpc>
            </a:pPr>
            <a:r>
              <a:rPr lang="en-US" dirty="0" smtClean="0"/>
              <a:t>We can bring in our own languages.</a:t>
            </a:r>
          </a:p>
          <a:p>
            <a:pPr>
              <a:lnSpc>
                <a:spcPct val="200000"/>
              </a:lnSpc>
            </a:pPr>
            <a:r>
              <a:rPr lang="en-US" dirty="0" err="1" smtClean="0"/>
              <a:t>IoT</a:t>
            </a:r>
            <a:r>
              <a:rPr lang="en-US" dirty="0" smtClean="0"/>
              <a:t>, Machine learning scenarios and develop applications using SAP HANA extended application services advanced model.</a:t>
            </a:r>
          </a:p>
          <a:p>
            <a:pPr>
              <a:lnSpc>
                <a:spcPct val="200000"/>
              </a:lnSpc>
            </a:pPr>
            <a:r>
              <a:rPr lang="en-US" dirty="0" smtClean="0"/>
              <a:t>Multiple data centers like GCP, Azure and AWS.</a:t>
            </a:r>
          </a:p>
        </p:txBody>
      </p:sp>
    </p:spTree>
    <p:extLst>
      <p:ext uri="{BB962C8B-B14F-4D97-AF65-F5344CB8AC3E}">
        <p14:creationId xmlns:p14="http://schemas.microsoft.com/office/powerpoint/2010/main" val="5908614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50</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81" y="612396"/>
            <a:ext cx="8876254" cy="4848837"/>
          </a:xfrm>
          <a:prstGeom prst="rect">
            <a:avLst/>
          </a:prstGeom>
        </p:spPr>
      </p:pic>
      <p:sp>
        <p:nvSpPr>
          <p:cNvPr id="4" name="TextBox 3"/>
          <p:cNvSpPr txBox="1"/>
          <p:nvPr/>
        </p:nvSpPr>
        <p:spPr>
          <a:xfrm>
            <a:off x="410845" y="167780"/>
            <a:ext cx="9211327" cy="687897"/>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Go to Preferences &gt; Workspace Preferences &gt; Cloud Foundry</a:t>
            </a:r>
          </a:p>
        </p:txBody>
      </p:sp>
    </p:spTree>
    <p:extLst>
      <p:ext uri="{BB962C8B-B14F-4D97-AF65-F5344CB8AC3E}">
        <p14:creationId xmlns:p14="http://schemas.microsoft.com/office/powerpoint/2010/main" val="1222356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51</a:t>
            </a:fld>
            <a:endParaRPr lang="en-US" noProof="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414" y="858946"/>
            <a:ext cx="8344129" cy="4577120"/>
          </a:xfrm>
          <a:prstGeom prst="rect">
            <a:avLst/>
          </a:prstGeom>
        </p:spPr>
      </p:pic>
      <p:sp>
        <p:nvSpPr>
          <p:cNvPr id="4" name="TextBox 3"/>
          <p:cNvSpPr txBox="1"/>
          <p:nvPr/>
        </p:nvSpPr>
        <p:spPr>
          <a:xfrm>
            <a:off x="713064" y="469783"/>
            <a:ext cx="8816830" cy="595619"/>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Configure the</a:t>
            </a:r>
            <a:r>
              <a:rPr kumimoji="0" lang="en-US" sz="1800" b="0" i="0" u="none" strike="noStrike" kern="0" cap="none" spc="0" normalizeH="0" noProof="0" dirty="0" smtClean="0">
                <a:ln>
                  <a:noFill/>
                </a:ln>
                <a:solidFill>
                  <a:srgbClr val="000000"/>
                </a:solidFill>
                <a:effectLst/>
                <a:uLnTx/>
                <a:uFillTx/>
              </a:rPr>
              <a:t> API Endpoint depending on the data center of your subaccount.</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0713339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52</a:t>
            </a:fld>
            <a:endParaRPr lang="en-US" noProof="1"/>
          </a:p>
        </p:txBody>
      </p:sp>
      <p:sp>
        <p:nvSpPr>
          <p:cNvPr id="3" name="TextBox 2"/>
          <p:cNvSpPr txBox="1"/>
          <p:nvPr/>
        </p:nvSpPr>
        <p:spPr>
          <a:xfrm>
            <a:off x="266700" y="260059"/>
            <a:ext cx="10076926" cy="629174"/>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You might be prompted for your Cloud Foundry credentials. Enter the credentials you used</a:t>
            </a:r>
            <a:r>
              <a:rPr kumimoji="0" lang="en-US" sz="1800" b="0" i="0" u="none" strike="noStrike" kern="0" cap="none" spc="0" normalizeH="0" noProof="0" dirty="0" smtClean="0">
                <a:ln>
                  <a:noFill/>
                </a:ln>
                <a:solidFill>
                  <a:srgbClr val="000000"/>
                </a:solidFill>
                <a:effectLst/>
                <a:uLnTx/>
                <a:uFillTx/>
              </a:rPr>
              <a:t> for SAP Cloud Platform Cockpit.</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64" y="977131"/>
            <a:ext cx="8319503" cy="4563611"/>
          </a:xfrm>
          <a:prstGeom prst="rect">
            <a:avLst/>
          </a:prstGeom>
        </p:spPr>
      </p:pic>
    </p:spTree>
    <p:extLst>
      <p:ext uri="{BB962C8B-B14F-4D97-AF65-F5344CB8AC3E}">
        <p14:creationId xmlns:p14="http://schemas.microsoft.com/office/powerpoint/2010/main" val="8211423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en-US" noProof="1" smtClean="0"/>
              <a:pPr/>
              <a:t>53</a:t>
            </a:fld>
            <a:endParaRPr lang="en-US" noProof="1"/>
          </a:p>
        </p:txBody>
      </p:sp>
      <p:sp>
        <p:nvSpPr>
          <p:cNvPr id="3" name="TextBox 2"/>
          <p:cNvSpPr txBox="1"/>
          <p:nvPr/>
        </p:nvSpPr>
        <p:spPr>
          <a:xfrm>
            <a:off x="266700" y="209724"/>
            <a:ext cx="10219539" cy="989901"/>
          </a:xfrm>
          <a:prstGeom prst="rect">
            <a:avLst/>
          </a:prstGeom>
          <a:noFill/>
        </p:spPr>
        <p:txBody>
          <a:bodyPr wrap="squar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smtClean="0">
                <a:ln>
                  <a:noFill/>
                </a:ln>
                <a:solidFill>
                  <a:srgbClr val="000000"/>
                </a:solidFill>
                <a:effectLst/>
                <a:uLnTx/>
                <a:uFillTx/>
              </a:rPr>
              <a:t>If there is a subaccount</a:t>
            </a:r>
            <a:r>
              <a:rPr kumimoji="0" lang="en-US" sz="1800" b="0" i="0" u="none" strike="noStrike" kern="0" cap="none" spc="0" normalizeH="0" noProof="0" dirty="0" smtClean="0">
                <a:ln>
                  <a:noFill/>
                </a:ln>
                <a:solidFill>
                  <a:srgbClr val="000000"/>
                </a:solidFill>
                <a:effectLst/>
                <a:uLnTx/>
                <a:uFillTx/>
              </a:rPr>
              <a:t> in the selected data center then the organization and space fields will be populated by default. You can change these values via the dropdown list. Hit the Save button thereafter. </a:t>
            </a:r>
            <a:endParaRPr kumimoji="0" lang="en-US" sz="18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59" y="1096677"/>
            <a:ext cx="8261808" cy="4531963"/>
          </a:xfrm>
          <a:prstGeom prst="rect">
            <a:avLst/>
          </a:prstGeom>
        </p:spPr>
      </p:pic>
    </p:spTree>
    <p:extLst>
      <p:ext uri="{BB962C8B-B14F-4D97-AF65-F5344CB8AC3E}">
        <p14:creationId xmlns:p14="http://schemas.microsoft.com/office/powerpoint/2010/main" val="3340134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8" name="Content Placeholder 7"/>
          <p:cNvSpPr>
            <a:spLocks noGrp="1"/>
          </p:cNvSpPr>
          <p:nvPr>
            <p:ph sz="half" idx="1"/>
          </p:nvPr>
        </p:nvSpPr>
        <p:spPr>
          <a:xfrm>
            <a:off x="259199" y="1296000"/>
            <a:ext cx="5017475" cy="4168800"/>
          </a:xfrm>
        </p:spPr>
        <p:txBody>
          <a:bodyPr anchor="ctr"/>
          <a:lstStyle/>
          <a:p>
            <a:r>
              <a:rPr lang="en-US" dirty="0" smtClean="0"/>
              <a:t>To extend the existing functionality.</a:t>
            </a:r>
          </a:p>
          <a:p>
            <a:endParaRPr lang="en-US" dirty="0" smtClean="0"/>
          </a:p>
          <a:p>
            <a:r>
              <a:rPr lang="en-US" dirty="0" smtClean="0"/>
              <a:t>Tools &gt; Preferences &gt; Workspace Preferences &gt; Extensions</a:t>
            </a:r>
          </a:p>
          <a:p>
            <a:pPr marL="0" indent="0">
              <a:buNone/>
            </a:pPr>
            <a:endParaRPr lang="en-US" dirty="0" smtClean="0"/>
          </a:p>
          <a:p>
            <a:pPr marL="0" indent="0">
              <a:buNone/>
            </a:pPr>
            <a:r>
              <a:rPr lang="en-US" dirty="0" smtClean="0"/>
              <a:t>For example,</a:t>
            </a:r>
          </a:p>
          <a:p>
            <a:pPr marL="0" indent="0">
              <a:buNone/>
            </a:pPr>
            <a:r>
              <a:rPr lang="en-US" dirty="0" smtClean="0"/>
              <a:t>SAP HANA Database Development Tools extension needs to enabled to create design time database artifacts, such as data models, views or procedures. </a:t>
            </a:r>
            <a:endParaRPr lang="en-US" dirty="0"/>
          </a:p>
        </p:txBody>
      </p:sp>
      <p:pic>
        <p:nvPicPr>
          <p:cNvPr id="11" name="Content Placeholder 10"/>
          <p:cNvPicPr>
            <a:picLocks noGrp="1" noChangeAspect="1"/>
          </p:cNvPicPr>
          <p:nvPr>
            <p:ph sz="half" idx="2"/>
          </p:nvPr>
        </p:nvPicPr>
        <p:blipFill>
          <a:blip r:embed="rId2"/>
          <a:stretch>
            <a:fillRect/>
          </a:stretch>
        </p:blipFill>
        <p:spPr>
          <a:xfrm>
            <a:off x="5372992" y="1897655"/>
            <a:ext cx="5148100" cy="2322007"/>
          </a:xfrm>
          <a:prstGeom prst="rect">
            <a:avLst/>
          </a:prstGeom>
        </p:spPr>
      </p:pic>
      <p:sp>
        <p:nvSpPr>
          <p:cNvPr id="4" name="Slide Number Placeholder 3"/>
          <p:cNvSpPr>
            <a:spLocks noGrp="1"/>
          </p:cNvSpPr>
          <p:nvPr>
            <p:ph type="sldNum" sz="quarter" idx="12"/>
          </p:nvPr>
        </p:nvSpPr>
        <p:spPr/>
        <p:txBody>
          <a:bodyPr/>
          <a:lstStyle/>
          <a:p>
            <a:fld id="{4898AEC0-503E-4FA4-859C-D0F72D6E3F79}" type="slidenum">
              <a:rPr lang="en-US" noProof="1" smtClean="0"/>
              <a:pPr/>
              <a:t>54</a:t>
            </a:fld>
            <a:endParaRPr lang="en-US" noProof="1"/>
          </a:p>
        </p:txBody>
      </p:sp>
    </p:spTree>
    <p:extLst>
      <p:ext uri="{BB962C8B-B14F-4D97-AF65-F5344CB8AC3E}">
        <p14:creationId xmlns:p14="http://schemas.microsoft.com/office/powerpoint/2010/main" val="41475724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98AEC0-503E-4FA4-859C-D0F72D6E3F79}" type="slidenum">
              <a:rPr lang="en-US" noProof="1" smtClean="0"/>
              <a:pPr/>
              <a:t>55</a:t>
            </a:fld>
            <a:endParaRPr lang="en-US" noProof="1"/>
          </a:p>
        </p:txBody>
      </p:sp>
      <p:sp>
        <p:nvSpPr>
          <p:cNvPr id="3" name="Title 2"/>
          <p:cNvSpPr>
            <a:spLocks noGrp="1"/>
          </p:cNvSpPr>
          <p:nvPr>
            <p:ph type="title" idx="4294967295"/>
          </p:nvPr>
        </p:nvSpPr>
        <p:spPr>
          <a:xfrm>
            <a:off x="67112" y="194695"/>
            <a:ext cx="10391790" cy="388938"/>
          </a:xfrm>
        </p:spPr>
        <p:txBody>
          <a:bodyPr/>
          <a:lstStyle/>
          <a:p>
            <a:r>
              <a:rPr lang="en-US" dirty="0" smtClean="0"/>
              <a:t>Home Screen of SAP Web IDE</a:t>
            </a:r>
            <a:endParaRPr lang="en-US" dirty="0"/>
          </a:p>
        </p:txBody>
      </p:sp>
      <p:pic>
        <p:nvPicPr>
          <p:cNvPr id="7" name="Picture 6"/>
          <p:cNvPicPr>
            <a:picLocks noChangeAspect="1"/>
          </p:cNvPicPr>
          <p:nvPr/>
        </p:nvPicPr>
        <p:blipFill>
          <a:blip r:embed="rId2"/>
          <a:stretch>
            <a:fillRect/>
          </a:stretch>
        </p:blipFill>
        <p:spPr>
          <a:xfrm>
            <a:off x="2012084" y="981513"/>
            <a:ext cx="8211341" cy="3707934"/>
          </a:xfrm>
          <a:prstGeom prst="rect">
            <a:avLst/>
          </a:prstGeom>
        </p:spPr>
      </p:pic>
      <p:sp>
        <p:nvSpPr>
          <p:cNvPr id="8" name="Rectangle 7"/>
          <p:cNvSpPr/>
          <p:nvPr/>
        </p:nvSpPr>
        <p:spPr>
          <a:xfrm>
            <a:off x="2012085" y="1132514"/>
            <a:ext cx="185832" cy="1166069"/>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 name="TextBox 8"/>
          <p:cNvSpPr txBox="1"/>
          <p:nvPr/>
        </p:nvSpPr>
        <p:spPr>
          <a:xfrm>
            <a:off x="67112" y="1216404"/>
            <a:ext cx="1795243" cy="2130804"/>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400" kern="0" dirty="0" smtClean="0">
                <a:solidFill>
                  <a:srgbClr val="000000"/>
                </a:solidFill>
              </a:rPr>
              <a:t>Perspectives:</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normalizeH="0" noProof="0" dirty="0" smtClean="0">
                <a:ln>
                  <a:noFill/>
                </a:ln>
                <a:solidFill>
                  <a:srgbClr val="000000"/>
                </a:solidFill>
                <a:effectLst/>
                <a:uLnTx/>
                <a:uFillTx/>
              </a:rPr>
              <a:t>Home(Welcome)</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Development</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normalizeH="0" noProof="0" dirty="0" smtClean="0">
                <a:ln>
                  <a:noFill/>
                </a:ln>
                <a:solidFill>
                  <a:srgbClr val="000000"/>
                </a:solidFill>
                <a:effectLst/>
                <a:uLnTx/>
                <a:uFillTx/>
              </a:rPr>
              <a:t>Database Explorer</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sz="1200" kern="0" baseline="0" dirty="0" smtClean="0">
                <a:solidFill>
                  <a:srgbClr val="000000"/>
                </a:solidFill>
              </a:rPr>
              <a:t>Storyboard</a:t>
            </a:r>
          </a:p>
          <a:p>
            <a:pPr marL="342900" marR="0" indent="-34290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200" b="0" i="0" u="none" strike="noStrike" kern="0" cap="none" normalizeH="0" noProof="0" dirty="0" smtClean="0">
                <a:ln>
                  <a:noFill/>
                </a:ln>
                <a:solidFill>
                  <a:srgbClr val="000000"/>
                </a:solidFill>
                <a:effectLst/>
                <a:uLnTx/>
                <a:uFillTx/>
              </a:rPr>
              <a:t>Preferences</a:t>
            </a:r>
            <a:endParaRPr kumimoji="0" lang="en-US" sz="1200" b="0" i="0" u="none" strike="noStrike" kern="0" cap="none" normalizeH="0" baseline="0" noProof="0" dirty="0" smtClean="0">
              <a:ln>
                <a:noFill/>
              </a:ln>
              <a:solidFill>
                <a:srgbClr val="000000"/>
              </a:solidFill>
              <a:effectLst/>
              <a:uLnTx/>
              <a:uFillTx/>
            </a:endParaRPr>
          </a:p>
        </p:txBody>
      </p:sp>
      <p:cxnSp>
        <p:nvCxnSpPr>
          <p:cNvPr id="12" name="Straight Connector 11"/>
          <p:cNvCxnSpPr/>
          <p:nvPr/>
        </p:nvCxnSpPr>
        <p:spPr>
          <a:xfrm>
            <a:off x="1862356" y="1929468"/>
            <a:ext cx="1497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49211" y="2365695"/>
            <a:ext cx="2743200" cy="2097248"/>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4" name="TextBox 13"/>
          <p:cNvSpPr txBox="1"/>
          <p:nvPr/>
        </p:nvSpPr>
        <p:spPr>
          <a:xfrm>
            <a:off x="67112" y="3979979"/>
            <a:ext cx="1719742" cy="998291"/>
          </a:xfrm>
          <a:prstGeom prst="rect">
            <a:avLst/>
          </a:prstGeom>
          <a:noFill/>
          <a:ln w="38100">
            <a:solidFill>
              <a:srgbClr val="FF0000"/>
            </a:solidFill>
          </a:ln>
        </p:spPr>
        <p:txBody>
          <a:bodyPr wrap="squar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smtClean="0">
                <a:ln>
                  <a:noFill/>
                </a:ln>
                <a:solidFill>
                  <a:srgbClr val="000000"/>
                </a:solidFill>
                <a:effectLst/>
                <a:uLnTx/>
                <a:uFillTx/>
              </a:rPr>
              <a:t>Quick and easy access</a:t>
            </a:r>
            <a:r>
              <a:rPr kumimoji="0" lang="en-US" sz="1200" b="0" i="0" u="none" strike="noStrike" kern="0" cap="none" spc="0" normalizeH="0" noProof="0" dirty="0" smtClean="0">
                <a:ln>
                  <a:noFill/>
                </a:ln>
                <a:solidFill>
                  <a:srgbClr val="000000"/>
                </a:solidFill>
                <a:effectLst/>
                <a:uLnTx/>
                <a:uFillTx/>
              </a:rPr>
              <a:t> to most common creation actions.</a:t>
            </a:r>
            <a:endParaRPr kumimoji="0" lang="en-US" sz="1200" b="0" i="0" u="none" strike="noStrike" kern="0" cap="none" spc="0" normalizeH="0" baseline="0" noProof="0" dirty="0" smtClean="0">
              <a:ln>
                <a:noFill/>
              </a:ln>
              <a:solidFill>
                <a:srgbClr val="000000"/>
              </a:solidFill>
              <a:effectLst/>
              <a:uLnTx/>
              <a:uFillTx/>
            </a:endParaRPr>
          </a:p>
        </p:txBody>
      </p:sp>
      <p:cxnSp>
        <p:nvCxnSpPr>
          <p:cNvPr id="20" name="Elbow Connector 19"/>
          <p:cNvCxnSpPr>
            <a:stCxn id="14" idx="3"/>
          </p:cNvCxnSpPr>
          <p:nvPr/>
        </p:nvCxnSpPr>
        <p:spPr>
          <a:xfrm flipV="1">
            <a:off x="1786854" y="3979979"/>
            <a:ext cx="1862357" cy="499146"/>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542140" y="1535185"/>
            <a:ext cx="1905574" cy="2768367"/>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TextBox 21"/>
          <p:cNvSpPr txBox="1"/>
          <p:nvPr/>
        </p:nvSpPr>
        <p:spPr>
          <a:xfrm>
            <a:off x="6542140" y="4915949"/>
            <a:ext cx="1905574" cy="604007"/>
          </a:xfrm>
          <a:prstGeom prst="rect">
            <a:avLst/>
          </a:prstGeom>
          <a:noFill/>
          <a:ln w="38100">
            <a:solidFill>
              <a:srgbClr val="FF0000"/>
            </a:solidFill>
          </a:ln>
        </p:spPr>
        <p:txBody>
          <a:bodyPr wrap="square" lIns="0" tIns="0" rIns="0" bIns="0" rtlCol="0">
            <a:noAutofit/>
          </a:bodyPr>
          <a:lstStyle/>
          <a:p>
            <a:pPr algn="ctr" fontAlgn="auto">
              <a:lnSpc>
                <a:spcPts val="2300"/>
              </a:lnSpc>
              <a:spcBef>
                <a:spcPts val="500"/>
              </a:spcBef>
              <a:spcAft>
                <a:spcPts val="0"/>
              </a:spcAft>
            </a:pPr>
            <a:r>
              <a:rPr kumimoji="0" lang="en-US" sz="1200" b="0" i="0" u="none" strike="noStrike" kern="0" cap="none" spc="0" normalizeH="0" baseline="0" noProof="0" dirty="0" smtClean="0">
                <a:ln>
                  <a:noFill/>
                </a:ln>
                <a:solidFill>
                  <a:srgbClr val="000000"/>
                </a:solidFill>
                <a:effectLst/>
                <a:uLnTx/>
                <a:uFillTx/>
              </a:rPr>
              <a:t>Link to external resources and tools.</a:t>
            </a:r>
          </a:p>
        </p:txBody>
      </p:sp>
      <p:cxnSp>
        <p:nvCxnSpPr>
          <p:cNvPr id="26" name="Elbow Connector 25"/>
          <p:cNvCxnSpPr>
            <a:stCxn id="22" idx="3"/>
          </p:cNvCxnSpPr>
          <p:nvPr/>
        </p:nvCxnSpPr>
        <p:spPr>
          <a:xfrm flipV="1">
            <a:off x="8447714" y="2885813"/>
            <a:ext cx="696286" cy="233214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8447714" y="2852257"/>
            <a:ext cx="679508" cy="83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421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6700" y="304052"/>
            <a:ext cx="10450800" cy="388800"/>
          </a:xfrm>
        </p:spPr>
        <p:txBody>
          <a:bodyPr/>
          <a:lstStyle/>
          <a:p>
            <a:r>
              <a:rPr lang="en-US" dirty="0" smtClean="0"/>
              <a:t>Navigating SAP Web IDE</a:t>
            </a:r>
            <a:endParaRPr lang="en-US" dirty="0"/>
          </a:p>
        </p:txBody>
      </p:sp>
      <p:sp>
        <p:nvSpPr>
          <p:cNvPr id="2" name="Slide Number Placeholder 1"/>
          <p:cNvSpPr>
            <a:spLocks noGrp="1"/>
          </p:cNvSpPr>
          <p:nvPr>
            <p:ph type="sldNum" sz="quarter" idx="12"/>
          </p:nvPr>
        </p:nvSpPr>
        <p:spPr/>
        <p:txBody>
          <a:bodyPr/>
          <a:lstStyle/>
          <a:p>
            <a:fld id="{4898AEC0-503E-4FA4-859C-D0F72D6E3F79}" type="slidenum">
              <a:rPr lang="en-US" noProof="1" smtClean="0"/>
              <a:pPr/>
              <a:t>56</a:t>
            </a:fld>
            <a:endParaRPr lang="en-US" noProof="1"/>
          </a:p>
        </p:txBody>
      </p:sp>
      <p:pic>
        <p:nvPicPr>
          <p:cNvPr id="4" name="Picture 3"/>
          <p:cNvPicPr>
            <a:picLocks noChangeAspect="1"/>
          </p:cNvPicPr>
          <p:nvPr/>
        </p:nvPicPr>
        <p:blipFill>
          <a:blip r:embed="rId2"/>
          <a:stretch>
            <a:fillRect/>
          </a:stretch>
        </p:blipFill>
        <p:spPr>
          <a:xfrm>
            <a:off x="823438" y="869304"/>
            <a:ext cx="8328952" cy="4533206"/>
          </a:xfrm>
          <a:prstGeom prst="rect">
            <a:avLst/>
          </a:prstGeom>
        </p:spPr>
      </p:pic>
    </p:spTree>
    <p:extLst>
      <p:ext uri="{BB962C8B-B14F-4D97-AF65-F5344CB8AC3E}">
        <p14:creationId xmlns:p14="http://schemas.microsoft.com/office/powerpoint/2010/main" val="2732888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4720"/>
            <a:ext cx="10450800" cy="388800"/>
          </a:xfrm>
        </p:spPr>
        <p:txBody>
          <a:bodyPr/>
          <a:lstStyle/>
          <a:p>
            <a:r>
              <a:rPr lang="en-US" dirty="0" smtClean="0"/>
              <a:t>SAP Business Application Studio</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57</a:t>
            </a:fld>
            <a:endParaRPr lang="en-US" noProof="1"/>
          </a:p>
        </p:txBody>
      </p:sp>
      <p:sp>
        <p:nvSpPr>
          <p:cNvPr id="6" name="Content Placeholder 5"/>
          <p:cNvSpPr>
            <a:spLocks noGrp="1"/>
          </p:cNvSpPr>
          <p:nvPr>
            <p:ph sz="quarter" idx="1"/>
          </p:nvPr>
        </p:nvSpPr>
        <p:spPr/>
        <p:txBody>
          <a:bodyPr anchor="ctr"/>
          <a:lstStyle/>
          <a:p>
            <a:pPr>
              <a:lnSpc>
                <a:spcPct val="200000"/>
              </a:lnSpc>
            </a:pPr>
            <a:r>
              <a:rPr lang="en-US" dirty="0" smtClean="0"/>
              <a:t>Tailored for efficient development of business applications for the Intelligent Enterprise.</a:t>
            </a:r>
          </a:p>
          <a:p>
            <a:pPr>
              <a:lnSpc>
                <a:spcPct val="200000"/>
              </a:lnSpc>
            </a:pPr>
            <a:r>
              <a:rPr lang="en-US" dirty="0" smtClean="0"/>
              <a:t>Next generation of SAP Web IDE, the current development environment.</a:t>
            </a:r>
          </a:p>
          <a:p>
            <a:pPr>
              <a:lnSpc>
                <a:spcPct val="200000"/>
              </a:lnSpc>
            </a:pPr>
            <a:r>
              <a:rPr lang="en-US" dirty="0" smtClean="0"/>
              <a:t>It is available on SAP’s Multi-Cloud Environment (Cloud Foundry) for productive use.</a:t>
            </a:r>
          </a:p>
          <a:p>
            <a:pPr>
              <a:lnSpc>
                <a:spcPct val="200000"/>
              </a:lnSpc>
            </a:pPr>
            <a:r>
              <a:rPr lang="en-US" dirty="0" smtClean="0"/>
              <a:t>Provides solution based on Dev-Spaces.</a:t>
            </a:r>
          </a:p>
          <a:p>
            <a:endParaRPr lang="en-US" dirty="0" smtClean="0"/>
          </a:p>
          <a:p>
            <a:endParaRPr lang="en-US" dirty="0"/>
          </a:p>
        </p:txBody>
      </p:sp>
    </p:spTree>
    <p:extLst>
      <p:ext uri="{BB962C8B-B14F-4D97-AF65-F5344CB8AC3E}">
        <p14:creationId xmlns:p14="http://schemas.microsoft.com/office/powerpoint/2010/main" val="313864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135310"/>
            <a:ext cx="10450800" cy="388800"/>
          </a:xfrm>
        </p:spPr>
        <p:txBody>
          <a:bodyPr/>
          <a:lstStyle/>
          <a:p>
            <a:r>
              <a:rPr lang="en-US" dirty="0" smtClean="0"/>
              <a:t>Neo Environment</a:t>
            </a:r>
            <a:endParaRPr lang="en-US" dirty="0"/>
          </a:p>
        </p:txBody>
      </p:sp>
      <p:sp>
        <p:nvSpPr>
          <p:cNvPr id="3" name="Text Placeholder 2"/>
          <p:cNvSpPr>
            <a:spLocks noGrp="1"/>
          </p:cNvSpPr>
          <p:nvPr>
            <p:ph type="body" sz="quarter" idx="15"/>
          </p:nvPr>
        </p:nvSpPr>
        <p:spPr>
          <a:xfrm>
            <a:off x="259200" y="324915"/>
            <a:ext cx="10450800" cy="518575"/>
          </a:xfrm>
        </p:spPr>
        <p:txBody>
          <a:bodyPr>
            <a:noAutofit/>
          </a:bodyPr>
          <a:lstStyle/>
          <a:p>
            <a:r>
              <a:rPr lang="en-US" sz="3600" dirty="0"/>
              <a:t>Environments</a:t>
            </a:r>
          </a:p>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5" name="Content Placeholder 4"/>
          <p:cNvSpPr>
            <a:spLocks noGrp="1"/>
          </p:cNvSpPr>
          <p:nvPr>
            <p:ph sz="quarter" idx="1"/>
          </p:nvPr>
        </p:nvSpPr>
        <p:spPr>
          <a:xfrm>
            <a:off x="259200" y="1394775"/>
            <a:ext cx="10450800" cy="4168800"/>
          </a:xfrm>
        </p:spPr>
        <p:txBody>
          <a:bodyPr anchor="ctr"/>
          <a:lstStyle/>
          <a:p>
            <a:pPr>
              <a:lnSpc>
                <a:spcPct val="200000"/>
              </a:lnSpc>
            </a:pPr>
            <a:r>
              <a:rPr lang="en-US" dirty="0" smtClean="0"/>
              <a:t>SAP Cloud Platform Neo environment contains SAP propriety runtime</a:t>
            </a:r>
          </a:p>
          <a:p>
            <a:pPr>
              <a:lnSpc>
                <a:spcPct val="200000"/>
              </a:lnSpc>
            </a:pPr>
            <a:r>
              <a:rPr lang="en-US" dirty="0" smtClean="0"/>
              <a:t>Supports a fixed set of  runtimes and programming languages like Java, HTML5 and SAP HANA XS Applications.</a:t>
            </a:r>
          </a:p>
          <a:p>
            <a:pPr>
              <a:lnSpc>
                <a:spcPct val="200000"/>
              </a:lnSpc>
            </a:pPr>
            <a:r>
              <a:rPr lang="en-US" dirty="0" smtClean="0"/>
              <a:t>You can use the UI </a:t>
            </a:r>
            <a:r>
              <a:rPr lang="en-US" dirty="0"/>
              <a:t>D</a:t>
            </a:r>
            <a:r>
              <a:rPr lang="en-US" dirty="0" smtClean="0"/>
              <a:t>evelopment Toolkit for HTML5(SAPUI5) to develop rich user interfaces for modern web-based business applications.</a:t>
            </a:r>
          </a:p>
          <a:p>
            <a:pPr>
              <a:lnSpc>
                <a:spcPct val="200000"/>
              </a:lnSpc>
            </a:pPr>
            <a:r>
              <a:rPr lang="en-US" dirty="0" smtClean="0"/>
              <a:t>Runs in SAP data centers.</a:t>
            </a:r>
          </a:p>
        </p:txBody>
      </p:sp>
    </p:spTree>
    <p:extLst>
      <p:ext uri="{BB962C8B-B14F-4D97-AF65-F5344CB8AC3E}">
        <p14:creationId xmlns:p14="http://schemas.microsoft.com/office/powerpoint/2010/main" val="6890814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87942"/>
            <a:ext cx="10450800" cy="453814"/>
          </a:xfrm>
        </p:spPr>
        <p:txBody>
          <a:bodyPr/>
          <a:lstStyle/>
          <a:p>
            <a:r>
              <a:rPr lang="en-US" sz="3600" dirty="0" smtClean="0">
                <a:solidFill>
                  <a:schemeClr val="tx1"/>
                </a:solidFill>
              </a:rPr>
              <a:t>SAP Cloud Platform Accounts</a:t>
            </a:r>
            <a:endParaRPr lang="en-US" sz="3600" dirty="0">
              <a:solidFill>
                <a:schemeClr val="tx1"/>
              </a:solidFill>
            </a:endParaRP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7" name="Picture 6"/>
          <p:cNvPicPr>
            <a:picLocks noChangeAspect="1"/>
          </p:cNvPicPr>
          <p:nvPr/>
        </p:nvPicPr>
        <p:blipFill>
          <a:blip r:embed="rId2"/>
          <a:stretch>
            <a:fillRect/>
          </a:stretch>
        </p:blipFill>
        <p:spPr>
          <a:xfrm>
            <a:off x="2919116" y="841756"/>
            <a:ext cx="5008480" cy="3761703"/>
          </a:xfrm>
          <a:prstGeom prst="rect">
            <a:avLst/>
          </a:prstGeom>
        </p:spPr>
      </p:pic>
      <p:sp>
        <p:nvSpPr>
          <p:cNvPr id="8" name="TextBox 7"/>
          <p:cNvSpPr txBox="1"/>
          <p:nvPr/>
        </p:nvSpPr>
        <p:spPr>
          <a:xfrm>
            <a:off x="495482" y="4668474"/>
            <a:ext cx="9335630" cy="612396"/>
          </a:xfrm>
          <a:prstGeom prst="rect">
            <a:avLst/>
          </a:prstGeom>
          <a:noFill/>
        </p:spPr>
        <p:txBody>
          <a:bodyPr wrap="square" lIns="0" tIns="0" rIns="0" bIns="0" rtlCol="0">
            <a:noAutofit/>
          </a:bodyPr>
          <a:lstStyle/>
          <a:p>
            <a:pPr marR="0" defTabSz="914400" eaLnBrk="1" fontAlgn="auto" latinLnBrk="0" hangingPunct="1">
              <a:lnSpc>
                <a:spcPct val="1500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Global accounts and sub accounts in SAP Cloud Platform are the</a:t>
            </a:r>
            <a:r>
              <a:rPr lang="en-US" kern="0" dirty="0" smtClean="0">
                <a:solidFill>
                  <a:srgbClr val="000000"/>
                </a:solidFill>
              </a:rPr>
              <a:t> way in which all of your activities in SAP Cloud Platform are structured.</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615704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029416"/>
            <a:ext cx="10450800" cy="388800"/>
          </a:xfrm>
        </p:spPr>
        <p:txBody>
          <a:bodyPr/>
          <a:lstStyle/>
          <a:p>
            <a:r>
              <a:rPr lang="en-US" dirty="0" smtClean="0"/>
              <a:t>Global Account</a:t>
            </a:r>
            <a:endParaRPr lang="en-US" dirty="0"/>
          </a:p>
        </p:txBody>
      </p:sp>
      <p:sp>
        <p:nvSpPr>
          <p:cNvPr id="3" name="Text Placeholder 2"/>
          <p:cNvSpPr>
            <a:spLocks noGrp="1"/>
          </p:cNvSpPr>
          <p:nvPr>
            <p:ph type="body" sz="quarter" idx="15"/>
          </p:nvPr>
        </p:nvSpPr>
        <p:spPr>
          <a:xfrm>
            <a:off x="266700" y="190720"/>
            <a:ext cx="10450800" cy="388800"/>
          </a:xfrm>
        </p:spPr>
        <p:txBody>
          <a:bodyPr/>
          <a:lstStyle/>
          <a:p>
            <a:r>
              <a:rPr lang="en-US" sz="3600" dirty="0" smtClean="0"/>
              <a:t>SAP Clou</a:t>
            </a:r>
            <a:r>
              <a:rPr lang="en-US" sz="3600" dirty="0" smtClean="0"/>
              <a:t>d Platform Accounts</a:t>
            </a: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5" name="Content Placeholder 4"/>
          <p:cNvSpPr>
            <a:spLocks noGrp="1"/>
          </p:cNvSpPr>
          <p:nvPr>
            <p:ph sz="quarter" idx="1"/>
          </p:nvPr>
        </p:nvSpPr>
        <p:spPr>
          <a:xfrm>
            <a:off x="266700" y="1572906"/>
            <a:ext cx="10450800" cy="4168800"/>
          </a:xfrm>
        </p:spPr>
        <p:txBody>
          <a:bodyPr/>
          <a:lstStyle/>
          <a:p>
            <a:pPr>
              <a:lnSpc>
                <a:spcPct val="200000"/>
              </a:lnSpc>
            </a:pPr>
            <a:r>
              <a:rPr lang="en-US" dirty="0" smtClean="0"/>
              <a:t>Realization of contract made with SAP.</a:t>
            </a:r>
          </a:p>
          <a:p>
            <a:pPr>
              <a:lnSpc>
                <a:spcPct val="200000"/>
              </a:lnSpc>
            </a:pPr>
            <a:r>
              <a:rPr lang="en-US" dirty="0" smtClean="0"/>
              <a:t>Region and environment independent.</a:t>
            </a:r>
          </a:p>
          <a:p>
            <a:pPr>
              <a:lnSpc>
                <a:spcPct val="200000"/>
              </a:lnSpc>
            </a:pPr>
            <a:r>
              <a:rPr lang="en-US" dirty="0" smtClean="0"/>
              <a:t>Two type of Global Accounts</a:t>
            </a:r>
          </a:p>
          <a:p>
            <a:pPr lvl="1">
              <a:lnSpc>
                <a:spcPct val="200000"/>
              </a:lnSpc>
            </a:pPr>
            <a:r>
              <a:rPr lang="en-US" dirty="0" smtClean="0"/>
              <a:t>Enterprise Account (paid)</a:t>
            </a:r>
          </a:p>
          <a:p>
            <a:pPr lvl="1">
              <a:lnSpc>
                <a:spcPct val="200000"/>
              </a:lnSpc>
            </a:pPr>
            <a:r>
              <a:rPr lang="en-US" dirty="0" smtClean="0"/>
              <a:t>Trial Account (free)</a:t>
            </a:r>
          </a:p>
          <a:p>
            <a:pPr>
              <a:lnSpc>
                <a:spcPct val="200000"/>
              </a:lnSpc>
            </a:pPr>
            <a:r>
              <a:rPr lang="en-US" dirty="0" smtClean="0"/>
              <a:t>All metrics, billing, quota and resources done for a Global Account.</a:t>
            </a:r>
          </a:p>
          <a:p>
            <a:pPr marL="233983" lvl="1" indent="0">
              <a:lnSpc>
                <a:spcPct val="200000"/>
              </a:lnSpc>
              <a:buNone/>
            </a:pPr>
            <a:endParaRPr lang="en-US" dirty="0" smtClean="0"/>
          </a:p>
          <a:p>
            <a:endParaRPr lang="en-US" dirty="0" smtClean="0"/>
          </a:p>
          <a:p>
            <a:pPr marL="233983" lvl="1" indent="0">
              <a:buNone/>
            </a:pPr>
            <a:endParaRPr lang="en-US" dirty="0"/>
          </a:p>
        </p:txBody>
      </p:sp>
      <p:pic>
        <p:nvPicPr>
          <p:cNvPr id="7" name="Picture 6"/>
          <p:cNvPicPr>
            <a:picLocks noChangeAspect="1"/>
          </p:cNvPicPr>
          <p:nvPr/>
        </p:nvPicPr>
        <p:blipFill>
          <a:blip r:embed="rId2"/>
          <a:stretch>
            <a:fillRect/>
          </a:stretch>
        </p:blipFill>
        <p:spPr>
          <a:xfrm>
            <a:off x="5969885" y="1572906"/>
            <a:ext cx="4579836" cy="3017484"/>
          </a:xfrm>
          <a:prstGeom prst="rect">
            <a:avLst/>
          </a:prstGeom>
        </p:spPr>
      </p:pic>
    </p:spTree>
    <p:extLst>
      <p:ext uri="{BB962C8B-B14F-4D97-AF65-F5344CB8AC3E}">
        <p14:creationId xmlns:p14="http://schemas.microsoft.com/office/powerpoint/2010/main" val="738968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smtClean="0"/>
              <a:t/>
            </a:r>
            <a:br>
              <a:rPr lang="en-US" smtClean="0"/>
            </a:br>
            <a:endParaRPr lang="en-US"/>
          </a:p>
        </p:txBody>
      </p:sp>
      <p:sp>
        <p:nvSpPr>
          <p:cNvPr id="2" name="Title 1"/>
          <p:cNvSpPr>
            <a:spLocks noGrp="1"/>
          </p:cNvSpPr>
          <p:nvPr>
            <p:ph type="title"/>
          </p:nvPr>
        </p:nvSpPr>
        <p:spPr>
          <a:xfrm>
            <a:off x="266700" y="978754"/>
            <a:ext cx="10450800" cy="388800"/>
          </a:xfrm>
        </p:spPr>
        <p:txBody>
          <a:bodyPr/>
          <a:lstStyle/>
          <a:p>
            <a:r>
              <a:rPr lang="en-US" dirty="0" smtClean="0"/>
              <a:t>Subaccount</a:t>
            </a:r>
            <a:endParaRPr lang="en-US" dirty="0"/>
          </a:p>
        </p:txBody>
      </p:sp>
      <p:sp>
        <p:nvSpPr>
          <p:cNvPr id="5" name="Content Placeholder 4"/>
          <p:cNvSpPr>
            <a:spLocks noGrp="1"/>
          </p:cNvSpPr>
          <p:nvPr>
            <p:ph sz="half" idx="1"/>
          </p:nvPr>
        </p:nvSpPr>
        <p:spPr>
          <a:xfrm>
            <a:off x="266700" y="1480556"/>
            <a:ext cx="5411758" cy="4265901"/>
          </a:xfrm>
        </p:spPr>
        <p:txBody>
          <a:bodyPr anchor="ctr"/>
          <a:lstStyle/>
          <a:p>
            <a:pPr>
              <a:lnSpc>
                <a:spcPct val="200000"/>
              </a:lnSpc>
            </a:pPr>
            <a:r>
              <a:rPr lang="en-US" sz="1300" dirty="0" smtClean="0"/>
              <a:t>A Global Account can host multiple Sub Accounts.</a:t>
            </a:r>
          </a:p>
          <a:p>
            <a:pPr>
              <a:lnSpc>
                <a:spcPct val="200000"/>
              </a:lnSpc>
            </a:pPr>
            <a:r>
              <a:rPr lang="en-US" sz="1300" dirty="0" smtClean="0"/>
              <a:t>Subaccounts in a Global Account are independent of each other.</a:t>
            </a:r>
          </a:p>
          <a:p>
            <a:pPr>
              <a:lnSpc>
                <a:spcPct val="200000"/>
              </a:lnSpc>
            </a:pPr>
            <a:r>
              <a:rPr lang="en-US" sz="1300" dirty="0" smtClean="0"/>
              <a:t>Each subaccount is associated with a region and independent of our own location.</a:t>
            </a:r>
          </a:p>
          <a:p>
            <a:pPr>
              <a:lnSpc>
                <a:spcPct val="200000"/>
              </a:lnSpc>
            </a:pPr>
            <a:r>
              <a:rPr lang="en-US" sz="1300" dirty="0" smtClean="0"/>
              <a:t>Spaces can be configured inside a subaccount for different business needs, or development teams according to the use cases.</a:t>
            </a:r>
          </a:p>
          <a:p>
            <a:pPr>
              <a:lnSpc>
                <a:spcPct val="200000"/>
              </a:lnSpc>
            </a:pPr>
            <a:r>
              <a:rPr lang="en-US" sz="1300" dirty="0" smtClean="0"/>
              <a:t>The entitlements and quotas that have been purchased for a Global account have to be assigned to the individual sub accounts.</a:t>
            </a:r>
          </a:p>
          <a:p>
            <a:pPr marL="0" indent="0">
              <a:lnSpc>
                <a:spcPct val="200000"/>
              </a:lnSpc>
              <a:buNone/>
            </a:pP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Picture 5"/>
          <p:cNvPicPr>
            <a:picLocks noChangeAspect="1"/>
          </p:cNvPicPr>
          <p:nvPr/>
        </p:nvPicPr>
        <p:blipFill>
          <a:blip r:embed="rId2"/>
          <a:stretch>
            <a:fillRect/>
          </a:stretch>
        </p:blipFill>
        <p:spPr>
          <a:xfrm>
            <a:off x="5945878" y="1887916"/>
            <a:ext cx="4764122" cy="2747589"/>
          </a:xfrm>
          <a:prstGeom prst="rect">
            <a:avLst/>
          </a:prstGeom>
        </p:spPr>
      </p:pic>
      <p:sp>
        <p:nvSpPr>
          <p:cNvPr id="7" name="Text Placeholder 2"/>
          <p:cNvSpPr txBox="1">
            <a:spLocks/>
          </p:cNvSpPr>
          <p:nvPr/>
        </p:nvSpPr>
        <p:spPr>
          <a:xfrm>
            <a:off x="266700" y="19072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600" dirty="0" smtClean="0"/>
              <a:t>SAP Cloud Platform Accounts</a:t>
            </a:r>
            <a:r>
              <a:rPr lang="en-US" dirty="0" smtClean="0"/>
              <a:t/>
            </a:r>
            <a:br>
              <a:rPr lang="en-US" dirty="0" smtClean="0"/>
            </a:br>
            <a:endParaRPr lang="en-US" dirty="0"/>
          </a:p>
        </p:txBody>
      </p:sp>
    </p:spTree>
    <p:extLst>
      <p:ext uri="{BB962C8B-B14F-4D97-AF65-F5344CB8AC3E}">
        <p14:creationId xmlns:p14="http://schemas.microsoft.com/office/powerpoint/2010/main" val="34506350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otx" id="{F7EF9966-F53A-44CC-A756-EF9E132AF5E6}" vid="{BE1FDABE-663E-4397-8AF3-7005A7B11CB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2.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RBEI/BSL</OrgInhalt>
      <Wert>RBEI/BSL</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Engineering and Business Solutions Private Limited 2020. All rights reserved, also regarding any disposal, exploitation, reproduction, editing, distribution, as well as in the event of applications for industrial property rights.</OrgInhalt>
      <Wert>©  Robert Bosch Engineering and Business Solutions Private Limited 2020.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2020-06-02</OrgInhalt>
      <Wert>2020-06-02</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1951</Words>
  <Application>Microsoft Office PowerPoint</Application>
  <PresentationFormat>Custom</PresentationFormat>
  <Paragraphs>269</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Bosch Office Sans</vt:lpstr>
      <vt:lpstr>Calibri</vt:lpstr>
      <vt:lpstr>Wingdings 3</vt:lpstr>
      <vt:lpstr>Bosch NG</vt:lpstr>
      <vt:lpstr>CAPM DAY 1 -  INTRODUCTION TO SAP CLOUD PLATFORM </vt:lpstr>
      <vt:lpstr>What is SAP Cloud Platform?</vt:lpstr>
      <vt:lpstr>Environments in SAP Cloud Platform</vt:lpstr>
      <vt:lpstr>Which environment to use?</vt:lpstr>
      <vt:lpstr>Cloud Foundry Environment</vt:lpstr>
      <vt:lpstr>Neo Environment</vt:lpstr>
      <vt:lpstr>SAP Cloud Platform Accounts</vt:lpstr>
      <vt:lpstr>Global Account</vt:lpstr>
      <vt:lpstr>Subaccount</vt:lpstr>
      <vt:lpstr>Regions</vt:lpstr>
      <vt:lpstr>Spaces</vt:lpstr>
      <vt:lpstr>Entitlements</vt:lpstr>
      <vt:lpstr>Quotas</vt:lpstr>
      <vt:lpstr>Trial Accounts</vt:lpstr>
      <vt:lpstr>PowerPoint Presentation</vt:lpstr>
      <vt:lpstr>SAP Cloud Platform Cockpit</vt:lpstr>
      <vt:lpstr>Navigation in the cockpit</vt:lpstr>
      <vt:lpstr>Left hand–side navigation</vt:lpstr>
      <vt:lpstr>Cloud Foundry Space Scope:</vt:lpstr>
      <vt:lpstr>Breadcrumbs</vt:lpstr>
      <vt:lpstr>Breadcrumbs</vt:lpstr>
      <vt:lpstr>Services in the Cloud Foundry Environment</vt:lpstr>
      <vt:lpstr>To create a service instance</vt:lpstr>
      <vt:lpstr>2. Choose the service for which you want to create an instance (let’s choose Application Logging as an example).</vt:lpstr>
      <vt:lpstr>3. In the left hand side navigation choose instances.</vt:lpstr>
      <vt:lpstr>4. Click on the new instance button</vt:lpstr>
      <vt:lpstr>Follow the wizard to finalize the creation of the instance. This includes choosing a service plan and optionally adding parameters and an application to bind the instance to. </vt:lpstr>
      <vt:lpstr>Finally enter a name for your instance and choose finish</vt:lpstr>
      <vt:lpstr>Your new instance will appear as shown below.</vt:lpstr>
      <vt:lpstr>PowerPoint Presentation</vt:lpstr>
      <vt:lpstr>CREATING A FREE TRIAL ACCOUNT</vt:lpstr>
      <vt:lpstr>PowerPoint Presentation</vt:lpstr>
      <vt:lpstr>If you don’t have an account already, fill in the details on left-hand side of the dialog and click submit</vt:lpstr>
      <vt:lpstr>PowerPoint Presentation</vt:lpstr>
      <vt:lpstr>Click to activate your account</vt:lpstr>
      <vt:lpstr>After activating your account you will see the following screen.</vt:lpstr>
      <vt:lpstr>Go to SAP Cloud Platform page and click on Log on</vt:lpstr>
      <vt:lpstr>Verify your account with a phone number.</vt:lpstr>
      <vt:lpstr>Enter your phone number and click New Code to retrieve a code</vt:lpstr>
      <vt:lpstr>Click on Log on to log on to your verified account.</vt:lpstr>
      <vt:lpstr>Create a subaccount which lives in a geographic region. Choose one of regions from this list.</vt:lpstr>
      <vt:lpstr>You will then see a dialog box while the account is set up. When complete, the dialog box will look like this. Click Continue to close to popup.</vt:lpstr>
      <vt:lpstr>Click on Enter Your Trial Account to see your global account.</vt:lpstr>
      <vt:lpstr>The global trial account contains one subaccount and space. Navigate to subaccount by clicking on the tile named trial (this name may vary if you created the subaccount manually).</vt:lpstr>
      <vt:lpstr>To get to the space, in which your applications and services live, click on the dev space.</vt:lpstr>
      <vt:lpstr>Introducing SAP Web IDE Full-Stack</vt:lpstr>
      <vt:lpstr>Features and Benefits</vt:lpstr>
      <vt:lpstr>Accessing SAP Web IDE</vt:lpstr>
      <vt:lpstr>PowerPoint Presentation</vt:lpstr>
      <vt:lpstr>PowerPoint Presentation</vt:lpstr>
      <vt:lpstr>PowerPoint Presentation</vt:lpstr>
      <vt:lpstr>PowerPoint Presentation</vt:lpstr>
      <vt:lpstr>PowerPoint Presentation</vt:lpstr>
      <vt:lpstr>Extensions</vt:lpstr>
      <vt:lpstr>Home Screen of SAP Web IDE</vt:lpstr>
      <vt:lpstr>Navigating SAP Web IDE</vt:lpstr>
      <vt:lpstr>SAP Business Application Studio</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SAP CLOUD PLATFORM</dc:title>
  <dc:creator>Gautam Krishnan (RBEI/BSL5)</dc:creator>
  <cp:lastModifiedBy>Gautam Krishnan (RBEI/BSL5)</cp:lastModifiedBy>
  <cp:revision>157</cp:revision>
  <dcterms:created xsi:type="dcterms:W3CDTF">2020-06-02T14:21:54Z</dcterms:created>
  <dcterms:modified xsi:type="dcterms:W3CDTF">2020-06-12T07:21:12Z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